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notesMasterIdLst>
    <p:notesMasterId r:id="rId22"/>
  </p:notesMasterIdLst>
  <p:sldIdLst>
    <p:sldId id="275" r:id="rId2"/>
    <p:sldId id="256" r:id="rId3"/>
    <p:sldId id="257" r:id="rId4"/>
    <p:sldId id="266" r:id="rId5"/>
    <p:sldId id="274" r:id="rId6"/>
    <p:sldId id="277" r:id="rId7"/>
    <p:sldId id="267" r:id="rId8"/>
    <p:sldId id="268" r:id="rId9"/>
    <p:sldId id="271" r:id="rId10"/>
    <p:sldId id="272" r:id="rId11"/>
    <p:sldId id="269" r:id="rId12"/>
    <p:sldId id="260" r:id="rId13"/>
    <p:sldId id="279" r:id="rId14"/>
    <p:sldId id="273" r:id="rId15"/>
    <p:sldId id="262" r:id="rId16"/>
    <p:sldId id="261" r:id="rId17"/>
    <p:sldId id="263" r:id="rId18"/>
    <p:sldId id="264" r:id="rId19"/>
    <p:sldId id="280" r:id="rId20"/>
    <p:sldId id="281" r:id="rId21"/>
  </p:sldIdLst>
  <p:sldSz cx="14630400" cy="8229600"/>
  <p:notesSz cx="8229600" cy="14630400"/>
  <p:embeddedFontLst>
    <p:embeddedFont>
      <p:font typeface="Unbounded" panose="020B0604020202020204" charset="0"/>
      <p:regular r:id="rId23"/>
    </p:embeddedFont>
    <p:embeddedFont>
      <p:font typeface="Candara" panose="020E0502030303020204" pitchFamily="34" charset="0"/>
      <p:regular r:id="rId24"/>
      <p:bold r:id="rId25"/>
      <p:italic r:id="rId26"/>
      <p:boldItalic r:id="rId27"/>
    </p:embeddedFont>
    <p:embeddedFont>
      <p:font typeface="Calibri" panose="020F0502020204030204" pitchFamily="34" charset="0"/>
      <p:regular r:id="rId28"/>
      <p:bold r:id="rId29"/>
      <p:italic r:id="rId30"/>
      <p:boldItalic r:id="rId31"/>
    </p:embeddedFont>
    <p:embeddedFont>
      <p:font typeface="Cabin" panose="020B0604020202020204" charset="0"/>
      <p:regular r:id="rId3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97" d="100"/>
          <a:sy n="97" d="100"/>
        </p:scale>
        <p:origin x="330"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4.fntdata"/><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3.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2.fntdata"/><Relationship Id="rId32" Type="http://schemas.openxmlformats.org/officeDocument/2006/relationships/font" Target="fonts/font10.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1.fntdata"/><Relationship Id="rId28" Type="http://schemas.openxmlformats.org/officeDocument/2006/relationships/font" Target="fonts/font6.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openxmlformats.org/officeDocument/2006/relationships/font" Target="fonts/font5.fntdata"/><Relationship Id="rId30" Type="http://schemas.openxmlformats.org/officeDocument/2006/relationships/font" Target="fonts/font8.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54913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64942473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10</a:t>
            </a:fld>
            <a:endParaRPr lang="en-US"/>
          </a:p>
        </p:txBody>
      </p:sp>
    </p:spTree>
    <p:extLst>
      <p:ext uri="{BB962C8B-B14F-4D97-AF65-F5344CB8AC3E}">
        <p14:creationId xmlns:p14="http://schemas.microsoft.com/office/powerpoint/2010/main" val="30824817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11</a:t>
            </a:fld>
            <a:endParaRPr lang="en-US"/>
          </a:p>
        </p:txBody>
      </p:sp>
    </p:spTree>
    <p:extLst>
      <p:ext uri="{BB962C8B-B14F-4D97-AF65-F5344CB8AC3E}">
        <p14:creationId xmlns:p14="http://schemas.microsoft.com/office/powerpoint/2010/main" val="3072641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13</a:t>
            </a:fld>
            <a:endParaRPr lang="en-US"/>
          </a:p>
        </p:txBody>
      </p:sp>
    </p:spTree>
    <p:extLst>
      <p:ext uri="{BB962C8B-B14F-4D97-AF65-F5344CB8AC3E}">
        <p14:creationId xmlns:p14="http://schemas.microsoft.com/office/powerpoint/2010/main" val="19527665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14</a:t>
            </a:fld>
            <a:endParaRPr lang="en-US"/>
          </a:p>
        </p:txBody>
      </p:sp>
    </p:spTree>
    <p:extLst>
      <p:ext uri="{BB962C8B-B14F-4D97-AF65-F5344CB8AC3E}">
        <p14:creationId xmlns:p14="http://schemas.microsoft.com/office/powerpoint/2010/main" val="98162669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19</a:t>
            </a:fld>
            <a:endParaRPr lang="en-US"/>
          </a:p>
        </p:txBody>
      </p:sp>
    </p:spTree>
    <p:extLst>
      <p:ext uri="{BB962C8B-B14F-4D97-AF65-F5344CB8AC3E}">
        <p14:creationId xmlns:p14="http://schemas.microsoft.com/office/powerpoint/2010/main" val="67377494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20</a:t>
            </a:fld>
            <a:endParaRPr lang="en-US"/>
          </a:p>
        </p:txBody>
      </p:sp>
    </p:spTree>
    <p:extLst>
      <p:ext uri="{BB962C8B-B14F-4D97-AF65-F5344CB8AC3E}">
        <p14:creationId xmlns:p14="http://schemas.microsoft.com/office/powerpoint/2010/main" val="41273912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27799383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2089303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245317650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73118792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3877517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31341156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3" Type="http://schemas.openxmlformats.org/officeDocument/2006/relationships/hyperlink" Target="https://gamma.app/?utm_source=made-with-gamma" TargetMode="External"/><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2"/>
          <a:stretch>
            <a:fillRect/>
          </a:stretch>
        </p:blipFill>
        <p:spPr>
          <a:xfrm>
            <a:off x="0" y="0"/>
            <a:ext cx="14630400" cy="8229600"/>
          </a:xfrm>
          <a:prstGeom prst="rect">
            <a:avLst/>
          </a:prstGeom>
        </p:spPr>
      </p:pic>
      <p:sp>
        <p:nvSpPr>
          <p:cNvPr id="3" name="Shape 0"/>
          <p:cNvSpPr/>
          <p:nvPr/>
        </p:nvSpPr>
        <p:spPr>
          <a:xfrm>
            <a:off x="0" y="0"/>
            <a:ext cx="14630400" cy="8229600"/>
          </a:xfrm>
          <a:prstGeom prst="rect">
            <a:avLst/>
          </a:prstGeom>
          <a:solidFill>
            <a:srgbClr val="112836"/>
          </a:solidFill>
          <a:ln/>
        </p:spPr>
      </p:sp>
      <p:pic>
        <p:nvPicPr>
          <p:cNvPr id="4" name="Image 1" descr="preencoded.png">
            <a:hlinkClick r:id="rId3"/>
          </p:cNvPr>
          <p:cNvPicPr>
            <a:picLocks noChangeAspect="1"/>
          </p:cNvPicPr>
          <p:nvPr/>
        </p:nvPicPr>
        <p:blipFill>
          <a:blip r:embed="rId4"/>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7.xml"/><Relationship Id="rId1" Type="http://schemas.openxmlformats.org/officeDocument/2006/relationships/slideLayout" Target="../slideLayouts/slideLayout9.xml"/><Relationship Id="rId6" Type="http://schemas.openxmlformats.org/officeDocument/2006/relationships/image" Target="../media/image23.png"/><Relationship Id="rId5" Type="http://schemas.openxmlformats.org/officeDocument/2006/relationships/image" Target="../media/image22.png"/><Relationship Id="rId4"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770300" y="0"/>
            <a:ext cx="4860099" cy="8229600"/>
          </a:xfrm>
          <a:prstGeom prst="rect">
            <a:avLst/>
          </a:prstGeom>
        </p:spPr>
      </p:pic>
      <p:sp>
        <p:nvSpPr>
          <p:cNvPr id="3" name="Text 0"/>
          <p:cNvSpPr/>
          <p:nvPr/>
        </p:nvSpPr>
        <p:spPr>
          <a:xfrm>
            <a:off x="600490" y="984503"/>
            <a:ext cx="7854578" cy="4840100"/>
          </a:xfrm>
          <a:prstGeom prst="rect">
            <a:avLst/>
          </a:prstGeom>
          <a:noFill/>
          <a:ln/>
        </p:spPr>
        <p:txBody>
          <a:bodyPr wrap="square" lIns="0" tIns="0" rIns="0" bIns="0" rtlCol="0" anchor="t"/>
          <a:lstStyle/>
          <a:p>
            <a:pPr marL="0" indent="0">
              <a:buNone/>
            </a:pPr>
            <a:r>
              <a:rPr lang="en-US" sz="7000" b="1" dirty="0" err="1" smtClean="0">
                <a:solidFill>
                  <a:srgbClr val="FFFFFF"/>
                </a:solidFill>
                <a:latin typeface="+mj-lt"/>
                <a:ea typeface="Cabin Bold"/>
                <a:cs typeface="Times New Roman" panose="02020603050405020304" pitchFamily="18" charset="0"/>
              </a:rPr>
              <a:t>Phân</a:t>
            </a:r>
            <a:r>
              <a:rPr lang="en-US" sz="7000" b="1" smtClean="0">
                <a:solidFill>
                  <a:srgbClr val="FFFFFF"/>
                </a:solidFill>
                <a:latin typeface="+mj-lt"/>
                <a:ea typeface="Cabin Bold"/>
                <a:cs typeface="Times New Roman" panose="02020603050405020304" pitchFamily="18" charset="0"/>
              </a:rPr>
              <a:t> loại và gợi ý sản phẩm cho khách hàng sử dụng AI, ML</a:t>
            </a:r>
            <a:endParaRPr lang="en-US" sz="7000" b="1">
              <a:latin typeface="+mj-lt"/>
              <a:ea typeface="Cabin Bold"/>
              <a:cs typeface="Times New Roman" panose="02020603050405020304" pitchFamily="18" charset="0"/>
            </a:endParaRPr>
          </a:p>
        </p:txBody>
      </p:sp>
      <p:sp>
        <p:nvSpPr>
          <p:cNvPr id="4" name="Text 1"/>
          <p:cNvSpPr/>
          <p:nvPr/>
        </p:nvSpPr>
        <p:spPr>
          <a:xfrm>
            <a:off x="775094" y="2991463"/>
            <a:ext cx="7468553" cy="2144207"/>
          </a:xfrm>
          <a:prstGeom prst="rect">
            <a:avLst/>
          </a:prstGeom>
          <a:noFill/>
          <a:ln/>
        </p:spPr>
        <p:txBody>
          <a:bodyPr wrap="square" lIns="0" tIns="0" rIns="0" bIns="0" rtlCol="0" anchor="t"/>
          <a:lstStyle/>
          <a:p>
            <a:pPr>
              <a:lnSpc>
                <a:spcPts val="3000"/>
              </a:lnSpc>
            </a:pPr>
            <a:endParaRPr lang="en-US" sz="2000" i="1">
              <a:latin typeface="+mj-lt"/>
              <a:cs typeface="Times New Roman" panose="02020603050405020304" pitchFamily="18" charset="0"/>
            </a:endParaRPr>
          </a:p>
        </p:txBody>
      </p:sp>
      <p:pic>
        <p:nvPicPr>
          <p:cNvPr id="8" name="Image 1" descr="preencoded.png"/>
          <p:cNvPicPr>
            <a:picLocks noChangeAspect="1"/>
          </p:cNvPicPr>
          <p:nvPr/>
        </p:nvPicPr>
        <p:blipFill>
          <a:blip r:embed="rId4"/>
          <a:stretch>
            <a:fillRect/>
          </a:stretch>
        </p:blipFill>
        <p:spPr>
          <a:xfrm>
            <a:off x="3991393" y="6170379"/>
            <a:ext cx="367665" cy="367665"/>
          </a:xfrm>
          <a:prstGeom prst="rect">
            <a:avLst/>
          </a:prstGeom>
        </p:spPr>
      </p:pic>
      <p:sp>
        <p:nvSpPr>
          <p:cNvPr id="9" name="Text 3"/>
          <p:cNvSpPr/>
          <p:nvPr/>
        </p:nvSpPr>
        <p:spPr>
          <a:xfrm>
            <a:off x="600490" y="6170379"/>
            <a:ext cx="5086326" cy="1445446"/>
          </a:xfrm>
          <a:prstGeom prst="rect">
            <a:avLst/>
          </a:prstGeom>
          <a:noFill/>
          <a:ln/>
        </p:spPr>
        <p:txBody>
          <a:bodyPr wrap="none" lIns="0" tIns="0" rIns="0" bIns="0" rtlCol="0" anchor="t"/>
          <a:lstStyle/>
          <a:p>
            <a:pPr marL="0" indent="0" algn="l">
              <a:lnSpc>
                <a:spcPts val="3250"/>
              </a:lnSpc>
              <a:buNone/>
            </a:pPr>
            <a:r>
              <a:rPr lang="en-US" sz="2500" b="1" i="1" err="1" smtClean="0">
                <a:solidFill>
                  <a:srgbClr val="CAD6DE"/>
                </a:solidFill>
                <a:latin typeface="+mj-lt"/>
                <a:ea typeface="Cabin Bold" pitchFamily="34" charset="-122"/>
                <a:cs typeface="Times New Roman" panose="02020603050405020304" pitchFamily="18" charset="0"/>
              </a:rPr>
              <a:t>Ứng</a:t>
            </a:r>
            <a:r>
              <a:rPr lang="en-US" sz="2500" b="1" i="1" smtClean="0">
                <a:solidFill>
                  <a:srgbClr val="CAD6DE"/>
                </a:solidFill>
                <a:latin typeface="+mj-lt"/>
                <a:ea typeface="Cabin Bold" pitchFamily="34" charset="-122"/>
                <a:cs typeface="Times New Roman" panose="02020603050405020304" pitchFamily="18" charset="0"/>
              </a:rPr>
              <a:t> </a:t>
            </a:r>
            <a:r>
              <a:rPr lang="en-US" sz="2500" b="1" i="1" err="1" smtClean="0">
                <a:solidFill>
                  <a:srgbClr val="CAD6DE"/>
                </a:solidFill>
                <a:latin typeface="+mj-lt"/>
                <a:ea typeface="Cabin Bold" pitchFamily="34" charset="-122"/>
                <a:cs typeface="Times New Roman" panose="02020603050405020304" pitchFamily="18" charset="0"/>
              </a:rPr>
              <a:t>viên</a:t>
            </a:r>
            <a:r>
              <a:rPr lang="en-US" sz="2500" b="1" i="1" smtClean="0">
                <a:solidFill>
                  <a:srgbClr val="CAD6DE"/>
                </a:solidFill>
                <a:latin typeface="+mj-lt"/>
                <a:ea typeface="Cabin Bold" pitchFamily="34" charset="-122"/>
                <a:cs typeface="Times New Roman" panose="02020603050405020304" pitchFamily="18" charset="0"/>
              </a:rPr>
              <a:t>: </a:t>
            </a:r>
            <a:r>
              <a:rPr lang="en-US" sz="2500" b="1" i="1" err="1" smtClean="0">
                <a:solidFill>
                  <a:srgbClr val="CAD6DE"/>
                </a:solidFill>
                <a:latin typeface="+mj-lt"/>
                <a:ea typeface="Cabin Bold" pitchFamily="34" charset="-122"/>
                <a:cs typeface="Times New Roman" panose="02020603050405020304" pitchFamily="18" charset="0"/>
              </a:rPr>
              <a:t>Lưu</a:t>
            </a:r>
            <a:r>
              <a:rPr lang="en-US" sz="2500" b="1" i="1" smtClean="0">
                <a:solidFill>
                  <a:srgbClr val="CAD6DE"/>
                </a:solidFill>
                <a:latin typeface="+mj-lt"/>
                <a:ea typeface="Cabin Bold" pitchFamily="34" charset="-122"/>
                <a:cs typeface="Times New Roman" panose="02020603050405020304" pitchFamily="18" charset="0"/>
              </a:rPr>
              <a:t> </a:t>
            </a:r>
            <a:r>
              <a:rPr lang="en-US" sz="2500" b="1" i="1" err="1" smtClean="0">
                <a:solidFill>
                  <a:srgbClr val="CAD6DE"/>
                </a:solidFill>
                <a:latin typeface="+mj-lt"/>
                <a:ea typeface="Cabin Bold" pitchFamily="34" charset="-122"/>
                <a:cs typeface="Times New Roman" panose="02020603050405020304" pitchFamily="18" charset="0"/>
              </a:rPr>
              <a:t>Tuấn</a:t>
            </a:r>
            <a:r>
              <a:rPr lang="en-US" sz="2500" b="1" i="1" smtClean="0">
                <a:solidFill>
                  <a:srgbClr val="CAD6DE"/>
                </a:solidFill>
                <a:latin typeface="+mj-lt"/>
                <a:ea typeface="Cabin Bold" pitchFamily="34" charset="-122"/>
                <a:cs typeface="Times New Roman" panose="02020603050405020304" pitchFamily="18" charset="0"/>
              </a:rPr>
              <a:t> Linh</a:t>
            </a:r>
          </a:p>
          <a:p>
            <a:pPr marL="0" indent="0" algn="l">
              <a:lnSpc>
                <a:spcPts val="3250"/>
              </a:lnSpc>
              <a:buNone/>
            </a:pPr>
            <a:r>
              <a:rPr lang="en-US" sz="2500" b="1" i="1" err="1" smtClean="0">
                <a:solidFill>
                  <a:srgbClr val="CAD6DE"/>
                </a:solidFill>
                <a:latin typeface="+mj-lt"/>
                <a:ea typeface="Cabin Bold" pitchFamily="34" charset="-122"/>
                <a:cs typeface="Times New Roman" panose="02020603050405020304" pitchFamily="18" charset="0"/>
              </a:rPr>
              <a:t>Vị</a:t>
            </a:r>
            <a:r>
              <a:rPr lang="en-US" sz="2500" b="1" i="1" smtClean="0">
                <a:solidFill>
                  <a:srgbClr val="CAD6DE"/>
                </a:solidFill>
                <a:latin typeface="+mj-lt"/>
                <a:ea typeface="Cabin Bold" pitchFamily="34" charset="-122"/>
                <a:cs typeface="Times New Roman" panose="02020603050405020304" pitchFamily="18" charset="0"/>
              </a:rPr>
              <a:t> </a:t>
            </a:r>
            <a:r>
              <a:rPr lang="en-US" sz="2500" b="1" i="1" err="1" smtClean="0">
                <a:solidFill>
                  <a:srgbClr val="CAD6DE"/>
                </a:solidFill>
                <a:latin typeface="+mj-lt"/>
                <a:ea typeface="Cabin Bold" pitchFamily="34" charset="-122"/>
                <a:cs typeface="Times New Roman" panose="02020603050405020304" pitchFamily="18" charset="0"/>
              </a:rPr>
              <a:t>trí</a:t>
            </a:r>
            <a:r>
              <a:rPr lang="en-US" sz="2500" b="1" i="1" smtClean="0">
                <a:solidFill>
                  <a:srgbClr val="CAD6DE"/>
                </a:solidFill>
                <a:latin typeface="+mj-lt"/>
                <a:ea typeface="Cabin Bold" pitchFamily="34" charset="-122"/>
                <a:cs typeface="Times New Roman" panose="02020603050405020304" pitchFamily="18" charset="0"/>
              </a:rPr>
              <a:t>: </a:t>
            </a:r>
            <a:r>
              <a:rPr lang="en-US" sz="2500" b="1" i="1" err="1" smtClean="0">
                <a:solidFill>
                  <a:srgbClr val="CAD6DE"/>
                </a:solidFill>
                <a:latin typeface="+mj-lt"/>
                <a:ea typeface="Cabin Bold" pitchFamily="34" charset="-122"/>
                <a:cs typeface="Times New Roman" panose="02020603050405020304" pitchFamily="18" charset="0"/>
              </a:rPr>
              <a:t>Chuyên</a:t>
            </a:r>
            <a:r>
              <a:rPr lang="en-US" sz="2500" b="1" i="1" smtClean="0">
                <a:solidFill>
                  <a:srgbClr val="CAD6DE"/>
                </a:solidFill>
                <a:latin typeface="+mj-lt"/>
                <a:ea typeface="Cabin Bold" pitchFamily="34" charset="-122"/>
                <a:cs typeface="Times New Roman" panose="02020603050405020304" pitchFamily="18" charset="0"/>
              </a:rPr>
              <a:t> </a:t>
            </a:r>
            <a:r>
              <a:rPr lang="en-US" sz="2500" b="1" i="1" err="1" smtClean="0">
                <a:solidFill>
                  <a:srgbClr val="CAD6DE"/>
                </a:solidFill>
                <a:latin typeface="+mj-lt"/>
                <a:ea typeface="Cabin Bold" pitchFamily="34" charset="-122"/>
                <a:cs typeface="Times New Roman" panose="02020603050405020304" pitchFamily="18" charset="0"/>
              </a:rPr>
              <a:t>viên</a:t>
            </a:r>
            <a:r>
              <a:rPr lang="en-US" sz="2500" b="1" i="1" smtClean="0">
                <a:solidFill>
                  <a:srgbClr val="CAD6DE"/>
                </a:solidFill>
                <a:latin typeface="+mj-lt"/>
                <a:ea typeface="Cabin Bold" pitchFamily="34" charset="-122"/>
                <a:cs typeface="Times New Roman" panose="02020603050405020304" pitchFamily="18" charset="0"/>
              </a:rPr>
              <a:t> </a:t>
            </a:r>
            <a:r>
              <a:rPr lang="en-US" sz="2500" b="1" i="1" err="1" smtClean="0">
                <a:solidFill>
                  <a:srgbClr val="CAD6DE"/>
                </a:solidFill>
                <a:latin typeface="+mj-lt"/>
                <a:ea typeface="Cabin Bold" pitchFamily="34" charset="-122"/>
                <a:cs typeface="Times New Roman" panose="02020603050405020304" pitchFamily="18" charset="0"/>
              </a:rPr>
              <a:t>kĩ</a:t>
            </a:r>
            <a:r>
              <a:rPr lang="en-US" sz="2500" b="1" i="1" smtClean="0">
                <a:solidFill>
                  <a:srgbClr val="CAD6DE"/>
                </a:solidFill>
                <a:latin typeface="+mj-lt"/>
                <a:ea typeface="Cabin Bold" pitchFamily="34" charset="-122"/>
                <a:cs typeface="Times New Roman" panose="02020603050405020304" pitchFamily="18" charset="0"/>
              </a:rPr>
              <a:t> </a:t>
            </a:r>
            <a:r>
              <a:rPr lang="en-US" sz="2500" b="1" i="1" err="1" smtClean="0">
                <a:solidFill>
                  <a:srgbClr val="CAD6DE"/>
                </a:solidFill>
                <a:latin typeface="+mj-lt"/>
                <a:ea typeface="Cabin Bold" pitchFamily="34" charset="-122"/>
                <a:cs typeface="Times New Roman" panose="02020603050405020304" pitchFamily="18" charset="0"/>
              </a:rPr>
              <a:t>sư</a:t>
            </a:r>
            <a:r>
              <a:rPr lang="en-US" sz="2500" b="1" i="1" smtClean="0">
                <a:solidFill>
                  <a:srgbClr val="CAD6DE"/>
                </a:solidFill>
                <a:latin typeface="+mj-lt"/>
                <a:ea typeface="Cabin Bold" pitchFamily="34" charset="-122"/>
                <a:cs typeface="Times New Roman" panose="02020603050405020304" pitchFamily="18" charset="0"/>
              </a:rPr>
              <a:t> </a:t>
            </a:r>
            <a:r>
              <a:rPr lang="en-US" sz="2500" b="1" i="1" err="1" smtClean="0">
                <a:solidFill>
                  <a:srgbClr val="CAD6DE"/>
                </a:solidFill>
                <a:latin typeface="+mj-lt"/>
                <a:ea typeface="Cabin Bold" pitchFamily="34" charset="-122"/>
                <a:cs typeface="Times New Roman" panose="02020603050405020304" pitchFamily="18" charset="0"/>
              </a:rPr>
              <a:t>dữ</a:t>
            </a:r>
            <a:r>
              <a:rPr lang="en-US" sz="2500" b="1" i="1" smtClean="0">
                <a:solidFill>
                  <a:srgbClr val="CAD6DE"/>
                </a:solidFill>
                <a:latin typeface="+mj-lt"/>
                <a:ea typeface="Cabin Bold" pitchFamily="34" charset="-122"/>
                <a:cs typeface="Times New Roman" panose="02020603050405020304" pitchFamily="18" charset="0"/>
              </a:rPr>
              <a:t> liệu</a:t>
            </a:r>
          </a:p>
          <a:p>
            <a:pPr marL="0" indent="0" algn="l">
              <a:lnSpc>
                <a:spcPts val="3250"/>
              </a:lnSpc>
              <a:buNone/>
            </a:pPr>
            <a:r>
              <a:rPr lang="en-US" sz="2500" b="1" i="1" smtClean="0">
                <a:solidFill>
                  <a:srgbClr val="CAD6DE"/>
                </a:solidFill>
                <a:latin typeface="+mj-lt"/>
                <a:ea typeface="Cabin Bold" pitchFamily="34" charset="-122"/>
                <a:cs typeface="Times New Roman" panose="02020603050405020304" pitchFamily="18" charset="0"/>
              </a:rPr>
              <a:t>Hà Nội 20/10/2024</a:t>
            </a:r>
            <a:endParaRPr lang="en-US" sz="2500" i="1">
              <a:latin typeface="+mj-lt"/>
              <a:cs typeface="Times New Roman" panose="02020603050405020304" pitchFamily="18" charset="0"/>
            </a:endParaRPr>
          </a:p>
        </p:txBody>
      </p:sp>
    </p:spTree>
    <p:extLst>
      <p:ext uri="{BB962C8B-B14F-4D97-AF65-F5344CB8AC3E}">
        <p14:creationId xmlns:p14="http://schemas.microsoft.com/office/powerpoint/2010/main" val="65467880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75093" y="922313"/>
            <a:ext cx="12702912" cy="931539"/>
          </a:xfrm>
          <a:prstGeom prst="rect">
            <a:avLst/>
          </a:prstGeom>
          <a:noFill/>
          <a:ln/>
        </p:spPr>
        <p:txBody>
          <a:bodyPr wrap="square" lIns="0" tIns="0" rIns="0" bIns="0" rtlCol="0" anchor="t"/>
          <a:lstStyle/>
          <a:p>
            <a:pPr algn="ctr">
              <a:lnSpc>
                <a:spcPts val="5500"/>
              </a:lnSpc>
            </a:pPr>
            <a:r>
              <a:rPr lang="en-US" sz="7000" b="1" err="1" smtClean="0">
                <a:solidFill>
                  <a:srgbClr val="FFFFFF"/>
                </a:solidFill>
                <a:latin typeface="+mj-lt"/>
              </a:rPr>
              <a:t>Xây</a:t>
            </a:r>
            <a:r>
              <a:rPr lang="en-US" sz="7000" b="1" smtClean="0">
                <a:solidFill>
                  <a:srgbClr val="FFFFFF"/>
                </a:solidFill>
                <a:latin typeface="+mj-lt"/>
              </a:rPr>
              <a:t> </a:t>
            </a:r>
            <a:r>
              <a:rPr lang="en-US" sz="7000" b="1" err="1" smtClean="0">
                <a:solidFill>
                  <a:srgbClr val="FFFFFF"/>
                </a:solidFill>
                <a:latin typeface="+mj-lt"/>
              </a:rPr>
              <a:t>dựng</a:t>
            </a:r>
            <a:r>
              <a:rPr lang="en-US" sz="7000" b="1" smtClean="0">
                <a:solidFill>
                  <a:srgbClr val="FFFFFF"/>
                </a:solidFill>
                <a:latin typeface="+mj-lt"/>
              </a:rPr>
              <a:t> data domain</a:t>
            </a:r>
          </a:p>
        </p:txBody>
      </p:sp>
      <p:sp>
        <p:nvSpPr>
          <p:cNvPr id="4" name="Text 1"/>
          <p:cNvSpPr/>
          <p:nvPr/>
        </p:nvSpPr>
        <p:spPr>
          <a:xfrm>
            <a:off x="775093" y="1989379"/>
            <a:ext cx="7379352" cy="5905923"/>
          </a:xfrm>
          <a:prstGeom prst="rect">
            <a:avLst/>
          </a:prstGeom>
          <a:noFill/>
          <a:ln/>
        </p:spPr>
        <p:txBody>
          <a:bodyPr wrap="square" lIns="0" tIns="0" rIns="0" bIns="0" rtlCol="0" anchor="t"/>
          <a:lstStyle/>
          <a:p>
            <a:pPr>
              <a:lnSpc>
                <a:spcPts val="3000"/>
              </a:lnSpc>
            </a:pPr>
            <a:r>
              <a:rPr lang="en-US" sz="2000" i="1" smtClean="0">
                <a:solidFill>
                  <a:srgbClr val="CAD6DE"/>
                </a:solidFill>
                <a:latin typeface="+mj-lt"/>
                <a:ea typeface="Cabin" pitchFamily="34" charset="-122"/>
                <a:cs typeface="Cabin" pitchFamily="34" charset="-120"/>
              </a:rPr>
              <a:t>Các chỉ tiêu được xây dựng trên domain tiền gửi bao gồm như sau:</a:t>
            </a:r>
          </a:p>
          <a:p>
            <a:pPr marL="342900" indent="-342900">
              <a:lnSpc>
                <a:spcPts val="3000"/>
              </a:lnSpc>
              <a:buFontTx/>
              <a:buChar char="-"/>
            </a:pPr>
            <a:r>
              <a:rPr lang="en-US" sz="2000" i="1" smtClean="0">
                <a:solidFill>
                  <a:srgbClr val="CAD6DE"/>
                </a:solidFill>
                <a:latin typeface="+mj-lt"/>
                <a:ea typeface="Cabin" pitchFamily="34" charset="-122"/>
                <a:cs typeface="Cabin" pitchFamily="34" charset="-120"/>
              </a:rPr>
              <a:t>Tiền gửi không kì hạn tại ngày</a:t>
            </a:r>
          </a:p>
          <a:p>
            <a:pPr marL="342900" indent="-342900">
              <a:lnSpc>
                <a:spcPts val="3000"/>
              </a:lnSpc>
              <a:buFontTx/>
              <a:buChar char="-"/>
            </a:pPr>
            <a:r>
              <a:rPr lang="en-US" sz="2000" i="1" smtClean="0">
                <a:solidFill>
                  <a:srgbClr val="CAD6DE"/>
                </a:solidFill>
                <a:latin typeface="+mj-lt"/>
                <a:ea typeface="Cabin" pitchFamily="34" charset="-122"/>
                <a:cs typeface="Cabin" pitchFamily="34" charset="-120"/>
              </a:rPr>
              <a:t>Biến động số dư tại ngày</a:t>
            </a:r>
          </a:p>
          <a:p>
            <a:pPr marL="342900" indent="-342900">
              <a:lnSpc>
                <a:spcPts val="3000"/>
              </a:lnSpc>
              <a:buFontTx/>
              <a:buChar char="-"/>
            </a:pPr>
            <a:r>
              <a:rPr lang="en-US" sz="2000" i="1" smtClean="0">
                <a:solidFill>
                  <a:srgbClr val="CAD6DE"/>
                </a:solidFill>
                <a:latin typeface="+mj-lt"/>
                <a:ea typeface="Cabin" pitchFamily="34" charset="-122"/>
                <a:cs typeface="Cabin" pitchFamily="34" charset="-120"/>
              </a:rPr>
              <a:t>Tiền gửi ngắn hạn tại ngày</a:t>
            </a:r>
          </a:p>
          <a:p>
            <a:pPr marL="342900" indent="-342900">
              <a:lnSpc>
                <a:spcPts val="3000"/>
              </a:lnSpc>
              <a:buFontTx/>
              <a:buChar char="-"/>
            </a:pPr>
            <a:r>
              <a:rPr lang="en-US" sz="2000" i="1" smtClean="0">
                <a:solidFill>
                  <a:srgbClr val="CAD6DE"/>
                </a:solidFill>
                <a:latin typeface="+mj-lt"/>
                <a:ea typeface="Cabin" pitchFamily="34" charset="-122"/>
                <a:cs typeface="Cabin" pitchFamily="34" charset="-120"/>
              </a:rPr>
              <a:t>Tiền gửi trung và dài hạn tại ngày</a:t>
            </a:r>
          </a:p>
          <a:p>
            <a:pPr marL="342900" indent="-342900">
              <a:lnSpc>
                <a:spcPts val="3000"/>
              </a:lnSpc>
              <a:buFontTx/>
              <a:buChar char="-"/>
            </a:pPr>
            <a:r>
              <a:rPr lang="en-US" sz="2000" i="1" smtClean="0">
                <a:solidFill>
                  <a:srgbClr val="CAD6DE"/>
                </a:solidFill>
                <a:latin typeface="+mj-lt"/>
                <a:ea typeface="Cabin" pitchFamily="34" charset="-122"/>
                <a:cs typeface="Cabin" pitchFamily="34" charset="-120"/>
              </a:rPr>
              <a:t>Lãi suất tại ngày</a:t>
            </a:r>
          </a:p>
          <a:p>
            <a:pPr marL="342900" indent="-342900">
              <a:lnSpc>
                <a:spcPts val="3000"/>
              </a:lnSpc>
              <a:buFontTx/>
              <a:buChar char="-"/>
            </a:pPr>
            <a:r>
              <a:rPr lang="en-US" sz="2000" i="1" smtClean="0">
                <a:solidFill>
                  <a:srgbClr val="CAD6DE"/>
                </a:solidFill>
                <a:latin typeface="+mj-lt"/>
                <a:ea typeface="Cabin" pitchFamily="34" charset="-122"/>
                <a:cs typeface="Cabin" pitchFamily="34" charset="-120"/>
              </a:rPr>
              <a:t>Tổng tiền lãi tại ngày</a:t>
            </a:r>
          </a:p>
          <a:p>
            <a:pPr marL="342900" indent="-342900">
              <a:lnSpc>
                <a:spcPts val="3000"/>
              </a:lnSpc>
              <a:buFontTx/>
              <a:buChar char="-"/>
            </a:pPr>
            <a:r>
              <a:rPr lang="en-US" sz="2000" i="1" smtClean="0">
                <a:solidFill>
                  <a:srgbClr val="CAD6DE"/>
                </a:solidFill>
                <a:latin typeface="+mj-lt"/>
                <a:ea typeface="Cabin" pitchFamily="34" charset="-122"/>
                <a:cs typeface="Cabin" pitchFamily="34" charset="-120"/>
              </a:rPr>
              <a:t>Số ngày còn lại trong chu kì </a:t>
            </a:r>
          </a:p>
          <a:p>
            <a:pPr marL="342900" indent="-342900">
              <a:lnSpc>
                <a:spcPts val="3000"/>
              </a:lnSpc>
              <a:buFontTx/>
              <a:buChar char="-"/>
            </a:pPr>
            <a:r>
              <a:rPr lang="en-US" sz="2000" i="1" smtClean="0">
                <a:solidFill>
                  <a:srgbClr val="CAD6DE"/>
                </a:solidFill>
                <a:latin typeface="+mj-lt"/>
                <a:ea typeface="Cabin" pitchFamily="34" charset="-122"/>
                <a:cs typeface="Cabin" pitchFamily="34" charset="-120"/>
              </a:rPr>
              <a:t>Ứớc lượng lãi đến hạn </a:t>
            </a:r>
          </a:p>
          <a:p>
            <a:pPr marL="342900" indent="-342900">
              <a:lnSpc>
                <a:spcPts val="3000"/>
              </a:lnSpc>
              <a:buFontTx/>
              <a:buChar char="-"/>
            </a:pPr>
            <a:endParaRPr lang="en-US" sz="2000" i="1">
              <a:solidFill>
                <a:srgbClr val="CAD6DE"/>
              </a:solidFill>
              <a:latin typeface="+mj-lt"/>
              <a:ea typeface="Cabin" pitchFamily="34" charset="-122"/>
              <a:cs typeface="Cabin" pitchFamily="34" charset="-120"/>
            </a:endParaRPr>
          </a:p>
          <a:p>
            <a:pPr>
              <a:lnSpc>
                <a:spcPts val="3000"/>
              </a:lnSpc>
            </a:pPr>
            <a:r>
              <a:rPr lang="en-US" sz="2000" i="1" smtClean="0">
                <a:solidFill>
                  <a:srgbClr val="CAD6DE"/>
                </a:solidFill>
                <a:latin typeface="+mj-lt"/>
                <a:ea typeface="Cabin" pitchFamily="34" charset="-122"/>
                <a:cs typeface="Cabin" pitchFamily="34" charset="-120"/>
              </a:rPr>
              <a:t>Các bảng dữ liệu bao gồm:</a:t>
            </a:r>
          </a:p>
          <a:p>
            <a:pPr marL="342900" indent="-342900">
              <a:lnSpc>
                <a:spcPts val="3000"/>
              </a:lnSpc>
              <a:buFontTx/>
              <a:buChar char="-"/>
            </a:pPr>
            <a:r>
              <a:rPr lang="en-US" sz="2000" i="1" smtClean="0">
                <a:solidFill>
                  <a:srgbClr val="CAD6DE"/>
                </a:solidFill>
                <a:latin typeface="+mj-lt"/>
                <a:ea typeface="Cabin" pitchFamily="34" charset="-122"/>
                <a:cs typeface="Cabin" pitchFamily="34" charset="-120"/>
              </a:rPr>
              <a:t>CRT_DEP_DTLS (master)</a:t>
            </a:r>
          </a:p>
          <a:p>
            <a:pPr marL="342900" indent="-342900">
              <a:lnSpc>
                <a:spcPts val="3000"/>
              </a:lnSpc>
              <a:buFontTx/>
              <a:buChar char="-"/>
            </a:pPr>
            <a:r>
              <a:rPr lang="en-US" sz="2000" i="1">
                <a:solidFill>
                  <a:srgbClr val="CAD6DE"/>
                </a:solidFill>
                <a:latin typeface="+mj-lt"/>
                <a:ea typeface="Cabin" pitchFamily="34" charset="-122"/>
                <a:cs typeface="Cabin" pitchFamily="34" charset="-120"/>
              </a:rPr>
              <a:t>CRT_CIF (SCD4)</a:t>
            </a:r>
          </a:p>
          <a:p>
            <a:pPr marL="342900" indent="-342900">
              <a:lnSpc>
                <a:spcPts val="3000"/>
              </a:lnSpc>
              <a:buFontTx/>
              <a:buChar char="-"/>
            </a:pPr>
            <a:r>
              <a:rPr lang="en-US" sz="2000" i="1" smtClean="0">
                <a:solidFill>
                  <a:srgbClr val="CAD6DE"/>
                </a:solidFill>
                <a:latin typeface="+mj-lt"/>
                <a:ea typeface="Cabin" pitchFamily="34" charset="-122"/>
                <a:cs typeface="Cabin" pitchFamily="34" charset="-120"/>
              </a:rPr>
              <a:t>CRT_PRODUCT </a:t>
            </a:r>
            <a:r>
              <a:rPr lang="en-US" sz="2000" i="1">
                <a:solidFill>
                  <a:srgbClr val="CAD6DE"/>
                </a:solidFill>
                <a:latin typeface="+mj-lt"/>
                <a:ea typeface="Cabin" pitchFamily="34" charset="-122"/>
                <a:cs typeface="Cabin" pitchFamily="34" charset="-120"/>
              </a:rPr>
              <a:t>(SCD4)</a:t>
            </a:r>
          </a:p>
        </p:txBody>
      </p:sp>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64824" y="2636866"/>
            <a:ext cx="6902221" cy="5095599"/>
          </a:xfrm>
          <a:prstGeom prst="rect">
            <a:avLst/>
          </a:prstGeom>
        </p:spPr>
      </p:pic>
    </p:spTree>
    <p:extLst>
      <p:ext uri="{BB962C8B-B14F-4D97-AF65-F5344CB8AC3E}">
        <p14:creationId xmlns:p14="http://schemas.microsoft.com/office/powerpoint/2010/main" val="16531917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75093" y="922313"/>
            <a:ext cx="12702912" cy="931539"/>
          </a:xfrm>
          <a:prstGeom prst="rect">
            <a:avLst/>
          </a:prstGeom>
          <a:noFill/>
          <a:ln/>
        </p:spPr>
        <p:txBody>
          <a:bodyPr wrap="square" lIns="0" tIns="0" rIns="0" bIns="0" rtlCol="0" anchor="t"/>
          <a:lstStyle/>
          <a:p>
            <a:pPr algn="ctr">
              <a:lnSpc>
                <a:spcPts val="5500"/>
              </a:lnSpc>
            </a:pPr>
            <a:r>
              <a:rPr lang="en-US" sz="7000" b="1">
                <a:solidFill>
                  <a:srgbClr val="FFFFFF"/>
                </a:solidFill>
                <a:latin typeface="+mj-lt"/>
              </a:rPr>
              <a:t>Xây dựng data domain</a:t>
            </a:r>
          </a:p>
        </p:txBody>
      </p:sp>
      <p:sp>
        <p:nvSpPr>
          <p:cNvPr id="4" name="Text 1"/>
          <p:cNvSpPr/>
          <p:nvPr/>
        </p:nvSpPr>
        <p:spPr>
          <a:xfrm>
            <a:off x="747232" y="1937654"/>
            <a:ext cx="12915855" cy="1250805"/>
          </a:xfrm>
          <a:prstGeom prst="rect">
            <a:avLst/>
          </a:prstGeom>
          <a:noFill/>
          <a:ln/>
        </p:spPr>
        <p:txBody>
          <a:bodyPr wrap="square" lIns="0" tIns="0" rIns="0" bIns="0" rtlCol="0" anchor="t"/>
          <a:lstStyle/>
          <a:p>
            <a:pPr>
              <a:lnSpc>
                <a:spcPts val="3000"/>
              </a:lnSpc>
            </a:pPr>
            <a:r>
              <a:rPr lang="en-US" sz="2000" i="1">
                <a:solidFill>
                  <a:srgbClr val="CAD6DE"/>
                </a:solidFill>
                <a:latin typeface="+mj-lt"/>
                <a:ea typeface="Cabin" pitchFamily="34" charset="-122"/>
                <a:cs typeface="Cabin" pitchFamily="34" charset="-120"/>
              </a:rPr>
              <a:t>Các bảng được lưu trữ ở Curated Zone sẽ theo cơ chế </a:t>
            </a:r>
            <a:r>
              <a:rPr lang="en-US" sz="2000" i="1" smtClean="0">
                <a:solidFill>
                  <a:srgbClr val="CAD6DE"/>
                </a:solidFill>
                <a:latin typeface="+mj-lt"/>
                <a:ea typeface="Cabin" pitchFamily="34" charset="-122"/>
                <a:cs typeface="Cabin" pitchFamily="34" charset="-120"/>
              </a:rPr>
              <a:t>SCD4 hoặc Fact Append.</a:t>
            </a:r>
          </a:p>
          <a:p>
            <a:pPr>
              <a:lnSpc>
                <a:spcPts val="3000"/>
              </a:lnSpc>
            </a:pPr>
            <a:r>
              <a:rPr lang="en-US" sz="2000" i="1" smtClean="0">
                <a:solidFill>
                  <a:srgbClr val="CAD6DE"/>
                </a:solidFill>
                <a:latin typeface="+mj-lt"/>
                <a:ea typeface="Cabin" pitchFamily="34" charset="-122"/>
                <a:cs typeface="Cabin" pitchFamily="34" charset="-120"/>
              </a:rPr>
              <a:t>SCD4 sẽ áp dụng các bảng dimension, Fact append sẽ áp dụng cho cá bảng Transaction</a:t>
            </a:r>
          </a:p>
          <a:p>
            <a:pPr>
              <a:lnSpc>
                <a:spcPts val="3000"/>
              </a:lnSpc>
            </a:pPr>
            <a:endParaRPr lang="en-US" sz="2000" i="1" smtClean="0">
              <a:solidFill>
                <a:srgbClr val="CAD6DE"/>
              </a:solidFill>
              <a:latin typeface="+mj-lt"/>
              <a:ea typeface="Cabin" pitchFamily="34" charset="-122"/>
              <a:cs typeface="Cabin" pitchFamily="34" charset="-120"/>
            </a:endParaRPr>
          </a:p>
          <a:p>
            <a:pPr>
              <a:lnSpc>
                <a:spcPts val="3000"/>
              </a:lnSpc>
            </a:pPr>
            <a:r>
              <a:rPr lang="en-US" sz="3500" b="1" smtClean="0">
                <a:solidFill>
                  <a:srgbClr val="CAD6DE"/>
                </a:solidFill>
                <a:latin typeface="+mj-lt"/>
              </a:rPr>
              <a:t>Các ưu điểm của SCD4:</a:t>
            </a:r>
          </a:p>
        </p:txBody>
      </p:sp>
      <p:sp>
        <p:nvSpPr>
          <p:cNvPr id="7" name="Shape 1"/>
          <p:cNvSpPr/>
          <p:nvPr/>
        </p:nvSpPr>
        <p:spPr>
          <a:xfrm>
            <a:off x="775093" y="3919102"/>
            <a:ext cx="1637109" cy="1242298"/>
          </a:xfrm>
          <a:prstGeom prst="roundRect">
            <a:avLst>
              <a:gd name="adj" fmla="val 2645"/>
            </a:avLst>
          </a:prstGeom>
          <a:solidFill>
            <a:srgbClr val="304755"/>
          </a:solidFill>
          <a:ln/>
        </p:spPr>
      </p:sp>
      <p:sp>
        <p:nvSpPr>
          <p:cNvPr id="9" name="Text 2"/>
          <p:cNvSpPr/>
          <p:nvPr/>
        </p:nvSpPr>
        <p:spPr>
          <a:xfrm>
            <a:off x="952735" y="4372688"/>
            <a:ext cx="1264372" cy="438150"/>
          </a:xfrm>
          <a:prstGeom prst="rect">
            <a:avLst/>
          </a:prstGeom>
          <a:noFill/>
          <a:ln/>
        </p:spPr>
        <p:txBody>
          <a:bodyPr wrap="none" lIns="0" tIns="0" rIns="0" bIns="0" rtlCol="0" anchor="t"/>
          <a:lstStyle/>
          <a:p>
            <a:pPr marL="0" indent="0" algn="ctr">
              <a:lnSpc>
                <a:spcPts val="3450"/>
              </a:lnSpc>
              <a:buNone/>
            </a:pPr>
            <a:r>
              <a:rPr lang="en-US" sz="4000">
                <a:solidFill>
                  <a:srgbClr val="CAD6DE"/>
                </a:solidFill>
                <a:latin typeface="+mj-lt"/>
                <a:ea typeface="Unbounded" pitchFamily="34" charset="-122"/>
                <a:cs typeface="Unbounded" pitchFamily="34" charset="-120"/>
              </a:rPr>
              <a:t>1</a:t>
            </a:r>
            <a:endParaRPr lang="en-US" sz="4000">
              <a:latin typeface="+mj-lt"/>
            </a:endParaRPr>
          </a:p>
        </p:txBody>
      </p:sp>
      <p:sp>
        <p:nvSpPr>
          <p:cNvPr id="10" name="Text 3"/>
          <p:cNvSpPr/>
          <p:nvPr/>
        </p:nvSpPr>
        <p:spPr>
          <a:xfrm>
            <a:off x="2631277" y="4096003"/>
            <a:ext cx="4491703" cy="322183"/>
          </a:xfrm>
          <a:prstGeom prst="rect">
            <a:avLst/>
          </a:prstGeom>
          <a:noFill/>
          <a:ln/>
        </p:spPr>
        <p:txBody>
          <a:bodyPr wrap="none" lIns="0" tIns="0" rIns="0" bIns="0" rtlCol="0" anchor="t"/>
          <a:lstStyle/>
          <a:p>
            <a:pPr>
              <a:lnSpc>
                <a:spcPts val="2500"/>
              </a:lnSpc>
            </a:pPr>
            <a:r>
              <a:rPr lang="en-US" sz="3000" b="1" smtClean="0">
                <a:solidFill>
                  <a:srgbClr val="CAD6DE"/>
                </a:solidFill>
                <a:latin typeface="+mj-lt"/>
                <a:ea typeface="Unbounded" pitchFamily="34" charset="-122"/>
                <a:cs typeface="Unbounded" pitchFamily="34" charset="-120"/>
              </a:rPr>
              <a:t>Tốc độ truy vấn</a:t>
            </a:r>
            <a:endParaRPr lang="en-US" sz="3000" b="1">
              <a:latin typeface="+mj-lt"/>
            </a:endParaRPr>
          </a:p>
        </p:txBody>
      </p:sp>
      <p:sp>
        <p:nvSpPr>
          <p:cNvPr id="11" name="Text 4"/>
          <p:cNvSpPr/>
          <p:nvPr/>
        </p:nvSpPr>
        <p:spPr>
          <a:xfrm>
            <a:off x="2631277" y="4586853"/>
            <a:ext cx="9431287" cy="350520"/>
          </a:xfrm>
          <a:prstGeom prst="rect">
            <a:avLst/>
          </a:prstGeom>
          <a:noFill/>
          <a:ln/>
        </p:spPr>
        <p:txBody>
          <a:bodyPr wrap="none" lIns="0" tIns="0" rIns="0" bIns="0" rtlCol="0" anchor="t"/>
          <a:lstStyle/>
          <a:p>
            <a:pPr>
              <a:lnSpc>
                <a:spcPts val="2750"/>
              </a:lnSpc>
            </a:pPr>
            <a:r>
              <a:rPr lang="vi-VN" i="1">
                <a:solidFill>
                  <a:srgbClr val="CAD6DE"/>
                </a:solidFill>
                <a:latin typeface="+mj-lt"/>
                <a:ea typeface="Cabin" pitchFamily="34" charset="-122"/>
                <a:cs typeface="Cabin" pitchFamily="34" charset="-120"/>
              </a:rPr>
              <a:t>Phản hồi nhanh hơn đối với các truy vấn yêu cầu dữ liệu mới nhất</a:t>
            </a:r>
            <a:endParaRPr lang="en-US" i="1">
              <a:latin typeface="+mj-lt"/>
            </a:endParaRPr>
          </a:p>
        </p:txBody>
      </p:sp>
      <p:sp>
        <p:nvSpPr>
          <p:cNvPr id="12" name="Shape 5"/>
          <p:cNvSpPr/>
          <p:nvPr/>
        </p:nvSpPr>
        <p:spPr>
          <a:xfrm>
            <a:off x="2521739" y="5156577"/>
            <a:ext cx="11240691" cy="15240"/>
          </a:xfrm>
          <a:prstGeom prst="roundRect">
            <a:avLst>
              <a:gd name="adj" fmla="val 215644"/>
            </a:avLst>
          </a:prstGeom>
          <a:solidFill>
            <a:srgbClr val="49606E"/>
          </a:solidFill>
          <a:ln/>
        </p:spPr>
      </p:sp>
      <p:sp>
        <p:nvSpPr>
          <p:cNvPr id="13" name="Shape 6"/>
          <p:cNvSpPr/>
          <p:nvPr/>
        </p:nvSpPr>
        <p:spPr>
          <a:xfrm>
            <a:off x="745718" y="5340484"/>
            <a:ext cx="3274219" cy="1242298"/>
          </a:xfrm>
          <a:prstGeom prst="roundRect">
            <a:avLst>
              <a:gd name="adj" fmla="val 2645"/>
            </a:avLst>
          </a:prstGeom>
          <a:solidFill>
            <a:srgbClr val="304755"/>
          </a:solidFill>
          <a:ln/>
        </p:spPr>
      </p:sp>
      <p:sp>
        <p:nvSpPr>
          <p:cNvPr id="14" name="Text 7"/>
          <p:cNvSpPr/>
          <p:nvPr/>
        </p:nvSpPr>
        <p:spPr>
          <a:xfrm>
            <a:off x="952734" y="5752315"/>
            <a:ext cx="2754969" cy="438150"/>
          </a:xfrm>
          <a:prstGeom prst="rect">
            <a:avLst/>
          </a:prstGeom>
          <a:noFill/>
          <a:ln/>
        </p:spPr>
        <p:txBody>
          <a:bodyPr wrap="none" lIns="0" tIns="0" rIns="0" bIns="0" rtlCol="0" anchor="t"/>
          <a:lstStyle/>
          <a:p>
            <a:pPr marL="0" indent="0" algn="ctr">
              <a:lnSpc>
                <a:spcPts val="3450"/>
              </a:lnSpc>
              <a:buNone/>
            </a:pPr>
            <a:r>
              <a:rPr lang="en-US" sz="4000">
                <a:solidFill>
                  <a:srgbClr val="CAD6DE"/>
                </a:solidFill>
                <a:latin typeface="+mj-lt"/>
                <a:ea typeface="Unbounded" pitchFamily="34" charset="-122"/>
                <a:cs typeface="Unbounded" pitchFamily="34" charset="-120"/>
              </a:rPr>
              <a:t>2</a:t>
            </a:r>
            <a:endParaRPr lang="en-US" sz="4000">
              <a:latin typeface="+mj-lt"/>
            </a:endParaRPr>
          </a:p>
        </p:txBody>
      </p:sp>
      <p:sp>
        <p:nvSpPr>
          <p:cNvPr id="15" name="Text 8"/>
          <p:cNvSpPr/>
          <p:nvPr/>
        </p:nvSpPr>
        <p:spPr>
          <a:xfrm>
            <a:off x="4342632" y="5561296"/>
            <a:ext cx="7807615" cy="322183"/>
          </a:xfrm>
          <a:prstGeom prst="rect">
            <a:avLst/>
          </a:prstGeom>
          <a:noFill/>
          <a:ln/>
        </p:spPr>
        <p:txBody>
          <a:bodyPr wrap="none" lIns="0" tIns="0" rIns="0" bIns="0" rtlCol="0" anchor="t"/>
          <a:lstStyle/>
          <a:p>
            <a:pPr marL="0" indent="0" algn="l">
              <a:lnSpc>
                <a:spcPts val="2500"/>
              </a:lnSpc>
              <a:buNone/>
            </a:pPr>
            <a:r>
              <a:rPr lang="en-US" sz="3000" b="1" smtClean="0">
                <a:solidFill>
                  <a:srgbClr val="CAD6DE"/>
                </a:solidFill>
                <a:latin typeface="+mj-lt"/>
                <a:ea typeface="Unbounded" pitchFamily="34" charset="-122"/>
                <a:cs typeface="Unbounded" pitchFamily="34" charset="-120"/>
              </a:rPr>
              <a:t>Tối ưu dung lượng</a:t>
            </a:r>
            <a:endParaRPr lang="en-US" sz="3000" b="1">
              <a:latin typeface="+mj-lt"/>
            </a:endParaRPr>
          </a:p>
        </p:txBody>
      </p:sp>
      <p:sp>
        <p:nvSpPr>
          <p:cNvPr id="16" name="Text 9"/>
          <p:cNvSpPr/>
          <p:nvPr/>
        </p:nvSpPr>
        <p:spPr>
          <a:xfrm>
            <a:off x="4342632" y="5992995"/>
            <a:ext cx="8333708" cy="350520"/>
          </a:xfrm>
          <a:prstGeom prst="rect">
            <a:avLst/>
          </a:prstGeom>
          <a:noFill/>
          <a:ln/>
        </p:spPr>
        <p:txBody>
          <a:bodyPr wrap="none" lIns="0" tIns="0" rIns="0" bIns="0" rtlCol="0" anchor="t"/>
          <a:lstStyle/>
          <a:p>
            <a:pPr marL="0" indent="0" algn="l">
              <a:lnSpc>
                <a:spcPts val="2750"/>
              </a:lnSpc>
              <a:buNone/>
            </a:pPr>
            <a:r>
              <a:rPr lang="en-US" i="1" err="1" smtClean="0">
                <a:solidFill>
                  <a:srgbClr val="CAD6DE"/>
                </a:solidFill>
                <a:latin typeface="+mj-lt"/>
                <a:ea typeface="Cabin" pitchFamily="34" charset="-122"/>
                <a:cs typeface="Cabin" pitchFamily="34" charset="-120"/>
              </a:rPr>
              <a:t>Loại</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bỏ</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đi</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những</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dữ</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liệu</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không</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cần</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thiết</a:t>
            </a:r>
            <a:endParaRPr lang="en-US" i="1">
              <a:latin typeface="+mj-lt"/>
            </a:endParaRPr>
          </a:p>
        </p:txBody>
      </p:sp>
      <p:sp>
        <p:nvSpPr>
          <p:cNvPr id="17" name="Shape 10"/>
          <p:cNvSpPr/>
          <p:nvPr/>
        </p:nvSpPr>
        <p:spPr>
          <a:xfrm>
            <a:off x="4095697" y="6567542"/>
            <a:ext cx="9603581" cy="15240"/>
          </a:xfrm>
          <a:prstGeom prst="roundRect">
            <a:avLst>
              <a:gd name="adj" fmla="val 215644"/>
            </a:avLst>
          </a:prstGeom>
          <a:solidFill>
            <a:srgbClr val="49606E"/>
          </a:solidFill>
          <a:ln/>
        </p:spPr>
      </p:sp>
      <p:sp>
        <p:nvSpPr>
          <p:cNvPr id="18" name="Shape 11"/>
          <p:cNvSpPr/>
          <p:nvPr/>
        </p:nvSpPr>
        <p:spPr>
          <a:xfrm>
            <a:off x="747232" y="6761866"/>
            <a:ext cx="4911328" cy="1242298"/>
          </a:xfrm>
          <a:prstGeom prst="roundRect">
            <a:avLst>
              <a:gd name="adj" fmla="val 2645"/>
            </a:avLst>
          </a:prstGeom>
          <a:solidFill>
            <a:srgbClr val="304755"/>
          </a:solidFill>
          <a:ln/>
        </p:spPr>
      </p:sp>
      <p:sp>
        <p:nvSpPr>
          <p:cNvPr id="19" name="Text 12"/>
          <p:cNvSpPr/>
          <p:nvPr/>
        </p:nvSpPr>
        <p:spPr>
          <a:xfrm>
            <a:off x="948566" y="7148722"/>
            <a:ext cx="4475203" cy="438150"/>
          </a:xfrm>
          <a:prstGeom prst="rect">
            <a:avLst/>
          </a:prstGeom>
          <a:noFill/>
          <a:ln/>
        </p:spPr>
        <p:txBody>
          <a:bodyPr wrap="none" lIns="0" tIns="0" rIns="0" bIns="0" rtlCol="0" anchor="t"/>
          <a:lstStyle/>
          <a:p>
            <a:pPr marL="0" indent="0" algn="ctr">
              <a:lnSpc>
                <a:spcPts val="3450"/>
              </a:lnSpc>
              <a:buNone/>
            </a:pPr>
            <a:r>
              <a:rPr lang="en-US" sz="4000">
                <a:solidFill>
                  <a:srgbClr val="CAD6DE"/>
                </a:solidFill>
                <a:latin typeface="+mj-lt"/>
                <a:ea typeface="Unbounded" pitchFamily="34" charset="-122"/>
                <a:cs typeface="Unbounded" pitchFamily="34" charset="-120"/>
              </a:rPr>
              <a:t>3</a:t>
            </a:r>
            <a:endParaRPr lang="en-US" sz="4000">
              <a:latin typeface="+mj-lt"/>
            </a:endParaRPr>
          </a:p>
        </p:txBody>
      </p:sp>
      <p:sp>
        <p:nvSpPr>
          <p:cNvPr id="20" name="Text 13"/>
          <p:cNvSpPr/>
          <p:nvPr/>
        </p:nvSpPr>
        <p:spPr>
          <a:xfrm>
            <a:off x="5952617" y="6936098"/>
            <a:ext cx="6961717" cy="322183"/>
          </a:xfrm>
          <a:prstGeom prst="rect">
            <a:avLst/>
          </a:prstGeom>
          <a:noFill/>
          <a:ln/>
        </p:spPr>
        <p:txBody>
          <a:bodyPr wrap="none" lIns="0" tIns="0" rIns="0" bIns="0" rtlCol="0" anchor="t"/>
          <a:lstStyle/>
          <a:p>
            <a:pPr marL="0" indent="0" algn="l">
              <a:lnSpc>
                <a:spcPts val="2500"/>
              </a:lnSpc>
              <a:buNone/>
            </a:pPr>
            <a:r>
              <a:rPr lang="en-US" sz="3000" b="1" smtClean="0">
                <a:solidFill>
                  <a:srgbClr val="CAD6DE"/>
                </a:solidFill>
                <a:latin typeface="+mj-lt"/>
                <a:ea typeface="Unbounded" pitchFamily="34" charset="-122"/>
                <a:cs typeface="Unbounded" pitchFamily="34" charset="-120"/>
              </a:rPr>
              <a:t>Chất lượng dữ </a:t>
            </a:r>
            <a:r>
              <a:rPr lang="en-US" sz="3000" b="1">
                <a:solidFill>
                  <a:srgbClr val="CAD6DE"/>
                </a:solidFill>
                <a:latin typeface="+mj-lt"/>
                <a:ea typeface="Unbounded" pitchFamily="34" charset="-122"/>
                <a:cs typeface="Unbounded" pitchFamily="34" charset="-120"/>
              </a:rPr>
              <a:t>liệu</a:t>
            </a:r>
            <a:endParaRPr lang="en-US" sz="3000" b="1">
              <a:latin typeface="+mj-lt"/>
            </a:endParaRPr>
          </a:p>
        </p:txBody>
      </p:sp>
      <p:sp>
        <p:nvSpPr>
          <p:cNvPr id="21" name="Text 14"/>
          <p:cNvSpPr/>
          <p:nvPr/>
        </p:nvSpPr>
        <p:spPr>
          <a:xfrm>
            <a:off x="5989433" y="7405341"/>
            <a:ext cx="7488571" cy="350520"/>
          </a:xfrm>
          <a:prstGeom prst="rect">
            <a:avLst/>
          </a:prstGeom>
          <a:noFill/>
          <a:ln/>
        </p:spPr>
        <p:txBody>
          <a:bodyPr wrap="none" lIns="0" tIns="0" rIns="0" bIns="0" rtlCol="0" anchor="t"/>
          <a:lstStyle/>
          <a:p>
            <a:pPr>
              <a:lnSpc>
                <a:spcPts val="2750"/>
              </a:lnSpc>
            </a:pPr>
            <a:r>
              <a:rPr lang="vi-VN" i="1">
                <a:solidFill>
                  <a:srgbClr val="CAD6DE"/>
                </a:solidFill>
                <a:latin typeface="+mj-lt"/>
                <a:ea typeface="Cabin" pitchFamily="34" charset="-122"/>
                <a:cs typeface="Cabin" pitchFamily="34" charset="-120"/>
              </a:rPr>
              <a:t>Lưu trữ đầy đủ lịch </a:t>
            </a:r>
            <a:r>
              <a:rPr lang="vi-VN" i="1" smtClean="0">
                <a:solidFill>
                  <a:srgbClr val="CAD6DE"/>
                </a:solidFill>
                <a:latin typeface="+mj-lt"/>
                <a:ea typeface="Cabin" pitchFamily="34" charset="-122"/>
                <a:cs typeface="Cabin" pitchFamily="34" charset="-120"/>
              </a:rPr>
              <a:t>sử</a:t>
            </a:r>
            <a:r>
              <a:rPr lang="en-US" i="1" smtClean="0">
                <a:solidFill>
                  <a:srgbClr val="CAD6DE"/>
                </a:solidFill>
                <a:latin typeface="+mj-lt"/>
                <a:ea typeface="Cabin" pitchFamily="34" charset="-122"/>
                <a:cs typeface="Cabin" pitchFamily="34" charset="-120"/>
              </a:rPr>
              <a:t>, chi tiết về những thay đổi</a:t>
            </a:r>
            <a:endParaRPr lang="en-US" i="1">
              <a:latin typeface="+mj-lt"/>
            </a:endParaRPr>
          </a:p>
        </p:txBody>
      </p:sp>
      <p:sp>
        <p:nvSpPr>
          <p:cNvPr id="22" name="Shape 15"/>
          <p:cNvSpPr/>
          <p:nvPr/>
        </p:nvSpPr>
        <p:spPr>
          <a:xfrm>
            <a:off x="5732806" y="7988924"/>
            <a:ext cx="7966472" cy="15240"/>
          </a:xfrm>
          <a:prstGeom prst="roundRect">
            <a:avLst>
              <a:gd name="adj" fmla="val 215644"/>
            </a:avLst>
          </a:prstGeom>
          <a:solidFill>
            <a:srgbClr val="49606E"/>
          </a:solidFill>
          <a:ln/>
        </p:spPr>
      </p:sp>
    </p:spTree>
    <p:extLst>
      <p:ext uri="{BB962C8B-B14F-4D97-AF65-F5344CB8AC3E}">
        <p14:creationId xmlns:p14="http://schemas.microsoft.com/office/powerpoint/2010/main" val="2785668248"/>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341185" y="660697"/>
            <a:ext cx="11599545" cy="704017"/>
          </a:xfrm>
          <a:prstGeom prst="rect">
            <a:avLst/>
          </a:prstGeom>
          <a:noFill/>
          <a:ln/>
        </p:spPr>
        <p:txBody>
          <a:bodyPr wrap="none" lIns="0" tIns="0" rIns="0" bIns="0" rtlCol="0" anchor="t"/>
          <a:lstStyle/>
          <a:p>
            <a:pPr marL="0" indent="0" algn="ctr">
              <a:lnSpc>
                <a:spcPts val="5500"/>
              </a:lnSpc>
              <a:buNone/>
            </a:pPr>
            <a:r>
              <a:rPr lang="en-US" sz="7000" b="1">
                <a:solidFill>
                  <a:srgbClr val="FFFFFF"/>
                </a:solidFill>
                <a:latin typeface="+mj-lt"/>
                <a:ea typeface="Unbounded" pitchFamily="34" charset="-122"/>
                <a:cs typeface="Unbounded" pitchFamily="34" charset="-120"/>
              </a:rPr>
              <a:t>Cung </a:t>
            </a:r>
            <a:r>
              <a:rPr lang="en-US" sz="7000" b="1" err="1">
                <a:solidFill>
                  <a:srgbClr val="FFFFFF"/>
                </a:solidFill>
                <a:latin typeface="+mj-lt"/>
                <a:ea typeface="Unbounded" pitchFamily="34" charset="-122"/>
                <a:cs typeface="Unbounded" pitchFamily="34" charset="-120"/>
              </a:rPr>
              <a:t>cấp</a:t>
            </a:r>
            <a:r>
              <a:rPr lang="en-US" sz="7000" b="1">
                <a:solidFill>
                  <a:srgbClr val="FFFFFF"/>
                </a:solidFill>
                <a:latin typeface="+mj-lt"/>
                <a:ea typeface="Unbounded" pitchFamily="34" charset="-122"/>
                <a:cs typeface="Unbounded" pitchFamily="34" charset="-120"/>
              </a:rPr>
              <a:t> </a:t>
            </a:r>
            <a:r>
              <a:rPr lang="en-US" sz="7000" b="1" smtClean="0">
                <a:solidFill>
                  <a:srgbClr val="FFFFFF"/>
                </a:solidFill>
                <a:latin typeface="+mj-lt"/>
                <a:ea typeface="Unbounded" pitchFamily="34" charset="-122"/>
                <a:cs typeface="Unbounded" pitchFamily="34" charset="-120"/>
              </a:rPr>
              <a:t>data domain</a:t>
            </a:r>
            <a:endParaRPr lang="en-US" sz="7000" b="1">
              <a:latin typeface="+mj-lt"/>
            </a:endParaRPr>
          </a:p>
        </p:txBody>
      </p:sp>
      <p:pic>
        <p:nvPicPr>
          <p:cNvPr id="3" name="Image 0" descr="preencoded.png"/>
          <p:cNvPicPr>
            <a:picLocks noChangeAspect="1"/>
          </p:cNvPicPr>
          <p:nvPr/>
        </p:nvPicPr>
        <p:blipFill>
          <a:blip r:embed="rId3"/>
          <a:stretch>
            <a:fillRect/>
          </a:stretch>
        </p:blipFill>
        <p:spPr>
          <a:xfrm>
            <a:off x="837724" y="4400907"/>
            <a:ext cx="2969419" cy="1835229"/>
          </a:xfrm>
          <a:prstGeom prst="rect">
            <a:avLst/>
          </a:prstGeom>
        </p:spPr>
      </p:pic>
      <p:sp>
        <p:nvSpPr>
          <p:cNvPr id="4" name="Text 1"/>
          <p:cNvSpPr/>
          <p:nvPr/>
        </p:nvSpPr>
        <p:spPr>
          <a:xfrm>
            <a:off x="837724" y="6580108"/>
            <a:ext cx="2856667" cy="351949"/>
          </a:xfrm>
          <a:prstGeom prst="rect">
            <a:avLst/>
          </a:prstGeom>
          <a:noFill/>
          <a:ln/>
        </p:spPr>
        <p:txBody>
          <a:bodyPr wrap="none" lIns="0" tIns="0" rIns="0" bIns="0" rtlCol="0" anchor="t"/>
          <a:lstStyle/>
          <a:p>
            <a:pPr marL="0" indent="0" algn="ctr">
              <a:lnSpc>
                <a:spcPts val="2750"/>
              </a:lnSpc>
              <a:buNone/>
            </a:pPr>
            <a:r>
              <a:rPr lang="en-US" sz="2500" b="1">
                <a:solidFill>
                  <a:srgbClr val="CAD6DE"/>
                </a:solidFill>
                <a:latin typeface="+mj-lt"/>
                <a:ea typeface="Unbounded" pitchFamily="34" charset="-122"/>
                <a:cs typeface="Unbounded" pitchFamily="34" charset="-120"/>
              </a:rPr>
              <a:t>Xu hướng tiền gửi</a:t>
            </a:r>
            <a:endParaRPr lang="en-US" sz="2500" b="1">
              <a:latin typeface="+mj-lt"/>
            </a:endParaRPr>
          </a:p>
        </p:txBody>
      </p:sp>
      <p:sp>
        <p:nvSpPr>
          <p:cNvPr id="5" name="Text 2"/>
          <p:cNvSpPr/>
          <p:nvPr/>
        </p:nvSpPr>
        <p:spPr>
          <a:xfrm>
            <a:off x="837724" y="7052916"/>
            <a:ext cx="2969419" cy="766048"/>
          </a:xfrm>
          <a:prstGeom prst="rect">
            <a:avLst/>
          </a:prstGeom>
          <a:noFill/>
          <a:ln/>
        </p:spPr>
        <p:txBody>
          <a:bodyPr wrap="square" lIns="0" tIns="0" rIns="0" bIns="0" rtlCol="0" anchor="t"/>
          <a:lstStyle/>
          <a:p>
            <a:pPr marL="0" indent="0" algn="l">
              <a:lnSpc>
                <a:spcPts val="3000"/>
              </a:lnSpc>
              <a:buNone/>
            </a:pPr>
            <a:r>
              <a:rPr lang="en-US" i="1" smtClean="0">
                <a:solidFill>
                  <a:srgbClr val="CAD6DE"/>
                </a:solidFill>
                <a:latin typeface="+mj-lt"/>
                <a:ea typeface="Cabin" pitchFamily="34" charset="-122"/>
                <a:cs typeface="Cabin" pitchFamily="34" charset="-120"/>
              </a:rPr>
              <a:t>Các chỉ tiêu liên quan đến thời gian gửi tiền của khách hàng</a:t>
            </a:r>
            <a:endParaRPr lang="en-US" i="1">
              <a:latin typeface="+mj-lt"/>
            </a:endParaRPr>
          </a:p>
        </p:txBody>
      </p:sp>
      <p:pic>
        <p:nvPicPr>
          <p:cNvPr id="6" name="Image 1" descr="preencoded.png"/>
          <p:cNvPicPr>
            <a:picLocks noChangeAspect="1"/>
          </p:cNvPicPr>
          <p:nvPr/>
        </p:nvPicPr>
        <p:blipFill>
          <a:blip r:embed="rId4"/>
          <a:stretch>
            <a:fillRect/>
          </a:stretch>
        </p:blipFill>
        <p:spPr>
          <a:xfrm>
            <a:off x="4166116" y="4400907"/>
            <a:ext cx="2969538" cy="1835229"/>
          </a:xfrm>
          <a:prstGeom prst="rect">
            <a:avLst/>
          </a:prstGeom>
        </p:spPr>
      </p:pic>
      <p:sp>
        <p:nvSpPr>
          <p:cNvPr id="7" name="Text 3"/>
          <p:cNvSpPr/>
          <p:nvPr/>
        </p:nvSpPr>
        <p:spPr>
          <a:xfrm>
            <a:off x="4166116" y="6580107"/>
            <a:ext cx="2816185" cy="351949"/>
          </a:xfrm>
          <a:prstGeom prst="rect">
            <a:avLst/>
          </a:prstGeom>
          <a:noFill/>
          <a:ln/>
        </p:spPr>
        <p:txBody>
          <a:bodyPr wrap="none" lIns="0" tIns="0" rIns="0" bIns="0" rtlCol="0" anchor="t"/>
          <a:lstStyle/>
          <a:p>
            <a:pPr marL="0" indent="0" algn="ctr">
              <a:lnSpc>
                <a:spcPts val="2750"/>
              </a:lnSpc>
              <a:buNone/>
            </a:pPr>
            <a:r>
              <a:rPr lang="en-US" sz="2500" b="1">
                <a:solidFill>
                  <a:srgbClr val="CAD6DE"/>
                </a:solidFill>
                <a:latin typeface="+mj-lt"/>
                <a:ea typeface="Unbounded" pitchFamily="34" charset="-122"/>
                <a:cs typeface="Unbounded" pitchFamily="34" charset="-120"/>
              </a:rPr>
              <a:t>Phân bổ </a:t>
            </a:r>
            <a:r>
              <a:rPr lang="en-US" sz="2500" b="1" smtClean="0">
                <a:solidFill>
                  <a:srgbClr val="CAD6DE"/>
                </a:solidFill>
                <a:latin typeface="+mj-lt"/>
                <a:ea typeface="Unbounded" pitchFamily="34" charset="-122"/>
                <a:cs typeface="Unbounded" pitchFamily="34" charset="-120"/>
              </a:rPr>
              <a:t>sản phẩm</a:t>
            </a:r>
            <a:endParaRPr lang="en-US" sz="2500" b="1">
              <a:latin typeface="+mj-lt"/>
            </a:endParaRPr>
          </a:p>
        </p:txBody>
      </p:sp>
      <p:sp>
        <p:nvSpPr>
          <p:cNvPr id="8" name="Text 4"/>
          <p:cNvSpPr/>
          <p:nvPr/>
        </p:nvSpPr>
        <p:spPr>
          <a:xfrm>
            <a:off x="4166116" y="7052916"/>
            <a:ext cx="2969538" cy="766048"/>
          </a:xfrm>
          <a:prstGeom prst="rect">
            <a:avLst/>
          </a:prstGeom>
          <a:noFill/>
          <a:ln/>
        </p:spPr>
        <p:txBody>
          <a:bodyPr wrap="square" lIns="0" tIns="0" rIns="0" bIns="0" rtlCol="0" anchor="t"/>
          <a:lstStyle/>
          <a:p>
            <a:pPr>
              <a:lnSpc>
                <a:spcPts val="3000"/>
              </a:lnSpc>
            </a:pPr>
            <a:r>
              <a:rPr lang="en-US" i="1">
                <a:solidFill>
                  <a:srgbClr val="CAD6DE"/>
                </a:solidFill>
                <a:latin typeface="+mj-lt"/>
                <a:ea typeface="Cabin" pitchFamily="34" charset="-122"/>
                <a:cs typeface="Cabin" pitchFamily="34" charset="-120"/>
              </a:rPr>
              <a:t>Gợi ý sản phầm phù hợp với tài chính </a:t>
            </a:r>
            <a:r>
              <a:rPr lang="en-US" i="1" smtClean="0">
                <a:solidFill>
                  <a:srgbClr val="CAD6DE"/>
                </a:solidFill>
                <a:latin typeface="+mj-lt"/>
                <a:ea typeface="Cabin" pitchFamily="34" charset="-122"/>
                <a:cs typeface="Cabin" pitchFamily="34" charset="-120"/>
              </a:rPr>
              <a:t>và khu vực khách hàng</a:t>
            </a:r>
            <a:endParaRPr lang="en-US" i="1">
              <a:latin typeface="+mj-lt"/>
            </a:endParaRPr>
          </a:p>
        </p:txBody>
      </p:sp>
      <p:pic>
        <p:nvPicPr>
          <p:cNvPr id="9" name="Image 2" descr="preencoded.png"/>
          <p:cNvPicPr>
            <a:picLocks noChangeAspect="1"/>
          </p:cNvPicPr>
          <p:nvPr/>
        </p:nvPicPr>
        <p:blipFill>
          <a:blip r:embed="rId5"/>
          <a:stretch>
            <a:fillRect/>
          </a:stretch>
        </p:blipFill>
        <p:spPr>
          <a:xfrm>
            <a:off x="7494627" y="4400907"/>
            <a:ext cx="2969538" cy="1835229"/>
          </a:xfrm>
          <a:prstGeom prst="rect">
            <a:avLst/>
          </a:prstGeom>
        </p:spPr>
      </p:pic>
      <p:sp>
        <p:nvSpPr>
          <p:cNvPr id="10" name="Text 5"/>
          <p:cNvSpPr/>
          <p:nvPr/>
        </p:nvSpPr>
        <p:spPr>
          <a:xfrm>
            <a:off x="7535228" y="6580106"/>
            <a:ext cx="2969538" cy="441497"/>
          </a:xfrm>
          <a:prstGeom prst="rect">
            <a:avLst/>
          </a:prstGeom>
          <a:noFill/>
          <a:ln/>
        </p:spPr>
        <p:txBody>
          <a:bodyPr wrap="square" lIns="0" tIns="0" rIns="0" bIns="0" rtlCol="0" anchor="t"/>
          <a:lstStyle/>
          <a:p>
            <a:pPr marL="0" indent="0" algn="ctr">
              <a:lnSpc>
                <a:spcPts val="2750"/>
              </a:lnSpc>
              <a:buNone/>
            </a:pPr>
            <a:r>
              <a:rPr lang="en-US" sz="2500" b="1" smtClean="0">
                <a:solidFill>
                  <a:srgbClr val="CAD6DE"/>
                </a:solidFill>
                <a:latin typeface="+mj-lt"/>
              </a:rPr>
              <a:t>Biến động giao dịch</a:t>
            </a:r>
            <a:endParaRPr lang="en-US" sz="2500" b="1">
              <a:latin typeface="+mj-lt"/>
            </a:endParaRPr>
          </a:p>
        </p:txBody>
      </p:sp>
      <p:sp>
        <p:nvSpPr>
          <p:cNvPr id="11" name="Text 6"/>
          <p:cNvSpPr/>
          <p:nvPr/>
        </p:nvSpPr>
        <p:spPr>
          <a:xfrm>
            <a:off x="7494627" y="7052916"/>
            <a:ext cx="2969538" cy="766048"/>
          </a:xfrm>
          <a:prstGeom prst="rect">
            <a:avLst/>
          </a:prstGeom>
          <a:noFill/>
          <a:ln/>
        </p:spPr>
        <p:txBody>
          <a:bodyPr wrap="square" lIns="0" tIns="0" rIns="0" bIns="0" rtlCol="0" anchor="t"/>
          <a:lstStyle/>
          <a:p>
            <a:pPr marL="0" indent="0" algn="l">
              <a:lnSpc>
                <a:spcPts val="3000"/>
              </a:lnSpc>
              <a:buNone/>
            </a:pPr>
            <a:r>
              <a:rPr lang="en-US" i="1" smtClean="0">
                <a:solidFill>
                  <a:srgbClr val="CAD6DE"/>
                </a:solidFill>
                <a:latin typeface="+mj-lt"/>
                <a:ea typeface="Cabin" pitchFamily="34" charset="-122"/>
                <a:cs typeface="Cabin" pitchFamily="34" charset="-120"/>
              </a:rPr>
              <a:t>Trung bình số lượng và khối luọng giao dịch của khách hàng</a:t>
            </a:r>
            <a:endParaRPr lang="en-US" i="1">
              <a:latin typeface="+mj-lt"/>
            </a:endParaRPr>
          </a:p>
        </p:txBody>
      </p:sp>
      <p:pic>
        <p:nvPicPr>
          <p:cNvPr id="12" name="Image 3" descr="preencoded.png"/>
          <p:cNvPicPr>
            <a:picLocks noChangeAspect="1"/>
          </p:cNvPicPr>
          <p:nvPr/>
        </p:nvPicPr>
        <p:blipFill>
          <a:blip r:embed="rId6"/>
          <a:stretch>
            <a:fillRect/>
          </a:stretch>
        </p:blipFill>
        <p:spPr>
          <a:xfrm>
            <a:off x="10823138" y="4400906"/>
            <a:ext cx="2969538" cy="1835229"/>
          </a:xfrm>
          <a:prstGeom prst="rect">
            <a:avLst/>
          </a:prstGeom>
        </p:spPr>
      </p:pic>
      <p:sp>
        <p:nvSpPr>
          <p:cNvPr id="13" name="Text 7"/>
          <p:cNvSpPr/>
          <p:nvPr/>
        </p:nvSpPr>
        <p:spPr>
          <a:xfrm>
            <a:off x="10504766" y="6580106"/>
            <a:ext cx="3732344" cy="422712"/>
          </a:xfrm>
          <a:prstGeom prst="rect">
            <a:avLst/>
          </a:prstGeom>
          <a:noFill/>
          <a:ln/>
        </p:spPr>
        <p:txBody>
          <a:bodyPr wrap="square" lIns="0" tIns="0" rIns="0" bIns="0" rtlCol="0" anchor="t"/>
          <a:lstStyle/>
          <a:p>
            <a:pPr marL="0" indent="0" algn="ctr">
              <a:lnSpc>
                <a:spcPts val="2750"/>
              </a:lnSpc>
              <a:buNone/>
            </a:pPr>
            <a:r>
              <a:rPr lang="en-US" sz="2500" b="1" err="1" smtClean="0">
                <a:solidFill>
                  <a:srgbClr val="CAD6DE"/>
                </a:solidFill>
                <a:latin typeface="+mj-lt"/>
                <a:ea typeface="Unbounded" pitchFamily="34" charset="-122"/>
                <a:cs typeface="Unbounded" pitchFamily="34" charset="-120"/>
              </a:rPr>
              <a:t>Phân</a:t>
            </a:r>
            <a:r>
              <a:rPr lang="en-US" sz="2500" b="1" smtClean="0">
                <a:solidFill>
                  <a:srgbClr val="CAD6DE"/>
                </a:solidFill>
                <a:latin typeface="+mj-lt"/>
                <a:ea typeface="Unbounded" pitchFamily="34" charset="-122"/>
                <a:cs typeface="Unbounded" pitchFamily="34" charset="-120"/>
              </a:rPr>
              <a:t> khúc khách hàng </a:t>
            </a:r>
            <a:endParaRPr lang="en-US" sz="2500" b="1">
              <a:latin typeface="+mj-lt"/>
            </a:endParaRPr>
          </a:p>
        </p:txBody>
      </p:sp>
      <p:sp>
        <p:nvSpPr>
          <p:cNvPr id="14" name="Text 8"/>
          <p:cNvSpPr/>
          <p:nvPr/>
        </p:nvSpPr>
        <p:spPr>
          <a:xfrm>
            <a:off x="10823138" y="7052916"/>
            <a:ext cx="2969538" cy="766048"/>
          </a:xfrm>
          <a:prstGeom prst="rect">
            <a:avLst/>
          </a:prstGeom>
          <a:noFill/>
          <a:ln/>
        </p:spPr>
        <p:txBody>
          <a:bodyPr wrap="square" lIns="0" tIns="0" rIns="0" bIns="0" rtlCol="0" anchor="t"/>
          <a:lstStyle/>
          <a:p>
            <a:pPr>
              <a:lnSpc>
                <a:spcPts val="3000"/>
              </a:lnSpc>
            </a:pPr>
            <a:r>
              <a:rPr lang="en-US" i="1" err="1" smtClean="0">
                <a:solidFill>
                  <a:srgbClr val="CAD6DE"/>
                </a:solidFill>
                <a:latin typeface="+mj-lt"/>
                <a:ea typeface="Cabin" pitchFamily="34" charset="-122"/>
                <a:cs typeface="Cabin" pitchFamily="34" charset="-120"/>
              </a:rPr>
              <a:t>Phân</a:t>
            </a:r>
            <a:r>
              <a:rPr lang="en-US" i="1" smtClean="0">
                <a:solidFill>
                  <a:srgbClr val="CAD6DE"/>
                </a:solidFill>
                <a:latin typeface="+mj-lt"/>
                <a:ea typeface="Cabin" pitchFamily="34" charset="-122"/>
                <a:cs typeface="Cabin" pitchFamily="34" charset="-120"/>
              </a:rPr>
              <a:t> nhóm </a:t>
            </a:r>
            <a:r>
              <a:rPr lang="en-US" i="1" err="1" smtClean="0">
                <a:solidFill>
                  <a:srgbClr val="CAD6DE"/>
                </a:solidFill>
                <a:latin typeface="+mj-lt"/>
                <a:ea typeface="Cabin" pitchFamily="34" charset="-122"/>
                <a:cs typeface="Cabin" pitchFamily="34" charset="-120"/>
              </a:rPr>
              <a:t>khách</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hàng</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dựa</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trên</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số</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tiền</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gửi</a:t>
            </a:r>
            <a:r>
              <a:rPr lang="en-US" i="1" smtClean="0">
                <a:solidFill>
                  <a:srgbClr val="CAD6DE"/>
                </a:solidFill>
                <a:latin typeface="+mj-lt"/>
                <a:ea typeface="Cabin" pitchFamily="34" charset="-122"/>
                <a:cs typeface="Cabin" pitchFamily="34" charset="-120"/>
              </a:rPr>
              <a:t>.</a:t>
            </a:r>
          </a:p>
        </p:txBody>
      </p:sp>
      <p:sp>
        <p:nvSpPr>
          <p:cNvPr id="15" name="Rectangle 14"/>
          <p:cNvSpPr/>
          <p:nvPr/>
        </p:nvSpPr>
        <p:spPr>
          <a:xfrm>
            <a:off x="1044964" y="2337631"/>
            <a:ext cx="12588658" cy="1246495"/>
          </a:xfrm>
          <a:prstGeom prst="rect">
            <a:avLst/>
          </a:prstGeom>
        </p:spPr>
        <p:txBody>
          <a:bodyPr wrap="square">
            <a:spAutoFit/>
          </a:bodyPr>
          <a:lstStyle/>
          <a:p>
            <a:pPr>
              <a:lnSpc>
                <a:spcPts val="3000"/>
              </a:lnSpc>
            </a:pPr>
            <a:r>
              <a:rPr lang="en-US" sz="2000" i="1" err="1" smtClean="0">
                <a:solidFill>
                  <a:srgbClr val="CAD6DE"/>
                </a:solidFill>
                <a:latin typeface="+mj-lt"/>
                <a:ea typeface="Cabin" pitchFamily="34" charset="-122"/>
                <a:cs typeface="Cabin" pitchFamily="34" charset="-120"/>
              </a:rPr>
              <a:t>Khi</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đã</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xây</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dựng</a:t>
            </a:r>
            <a:r>
              <a:rPr lang="en-US" sz="2000" i="1" smtClean="0">
                <a:solidFill>
                  <a:srgbClr val="CAD6DE"/>
                </a:solidFill>
                <a:latin typeface="+mj-lt"/>
                <a:ea typeface="Cabin" pitchFamily="34" charset="-122"/>
                <a:cs typeface="Cabin" pitchFamily="34" charset="-120"/>
              </a:rPr>
              <a:t> đầy đủ </a:t>
            </a:r>
            <a:r>
              <a:rPr lang="en-US" sz="2000" i="1" err="1" smtClean="0">
                <a:solidFill>
                  <a:srgbClr val="CAD6DE"/>
                </a:solidFill>
                <a:latin typeface="+mj-lt"/>
                <a:ea typeface="Cabin" pitchFamily="34" charset="-122"/>
                <a:cs typeface="Cabin" pitchFamily="34" charset="-120"/>
              </a:rPr>
              <a:t>các</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chỉ</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tiêu</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trên</a:t>
            </a:r>
            <a:r>
              <a:rPr lang="en-US" sz="2000" i="1" smtClean="0">
                <a:solidFill>
                  <a:srgbClr val="CAD6DE"/>
                </a:solidFill>
                <a:latin typeface="+mj-lt"/>
                <a:ea typeface="Cabin" pitchFamily="34" charset="-122"/>
                <a:cs typeface="Cabin" pitchFamily="34" charset="-120"/>
              </a:rPr>
              <a:t> data domain </a:t>
            </a:r>
            <a:r>
              <a:rPr lang="en-US" sz="2000" i="1" err="1" smtClean="0">
                <a:solidFill>
                  <a:srgbClr val="CAD6DE"/>
                </a:solidFill>
                <a:latin typeface="+mj-lt"/>
                <a:ea typeface="Cabin" pitchFamily="34" charset="-122"/>
                <a:cs typeface="Cabin" pitchFamily="34" charset="-120"/>
              </a:rPr>
              <a:t>tiền</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gửi</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bước</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tiếp</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theo</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sẽ</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là</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cung</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cấp</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sản</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phẩm</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dựa</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trên</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dữ</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liệu</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của</a:t>
            </a:r>
            <a:r>
              <a:rPr lang="en-US" sz="2000" i="1" smtClean="0">
                <a:solidFill>
                  <a:srgbClr val="CAD6DE"/>
                </a:solidFill>
                <a:latin typeface="+mj-lt"/>
                <a:ea typeface="Cabin" pitchFamily="34" charset="-122"/>
                <a:cs typeface="Cabin" pitchFamily="34" charset="-120"/>
              </a:rPr>
              <a:t> domain </a:t>
            </a:r>
            <a:r>
              <a:rPr lang="en-US" sz="2000" i="1" err="1" smtClean="0">
                <a:solidFill>
                  <a:srgbClr val="CAD6DE"/>
                </a:solidFill>
                <a:latin typeface="+mj-lt"/>
                <a:ea typeface="Cabin" pitchFamily="34" charset="-122"/>
                <a:cs typeface="Cabin" pitchFamily="34" charset="-120"/>
              </a:rPr>
              <a:t>tiền</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gửi</a:t>
            </a:r>
            <a:r>
              <a:rPr lang="en-US" sz="2000" i="1" smtClean="0">
                <a:solidFill>
                  <a:srgbClr val="CAD6DE"/>
                </a:solidFill>
                <a:latin typeface="+mj-lt"/>
                <a:ea typeface="Cabin" pitchFamily="34" charset="-122"/>
                <a:cs typeface="Cabin" pitchFamily="34" charset="-120"/>
              </a:rPr>
              <a:t>, data product được tổng hợp lên Insight Zone để phục vụ đúng nhu cầu của nghiệp vụ và gửi sang AI Engine của Application thông qua API .</a:t>
            </a:r>
            <a:endParaRPr lang="en-US" sz="2000" i="1" smtClean="0">
              <a:solidFill>
                <a:srgbClr val="CAD6DE"/>
              </a:solidFill>
              <a:latin typeface="+mj-lt"/>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75093" y="716315"/>
            <a:ext cx="12702912" cy="931539"/>
          </a:xfrm>
          <a:prstGeom prst="rect">
            <a:avLst/>
          </a:prstGeom>
          <a:noFill/>
          <a:ln/>
        </p:spPr>
        <p:txBody>
          <a:bodyPr wrap="square" lIns="0" tIns="0" rIns="0" bIns="0" rtlCol="0" anchor="t"/>
          <a:lstStyle/>
          <a:p>
            <a:pPr algn="ctr">
              <a:lnSpc>
                <a:spcPts val="5500"/>
              </a:lnSpc>
            </a:pPr>
            <a:r>
              <a:rPr lang="en-US" sz="7000" b="1" err="1" smtClean="0">
                <a:solidFill>
                  <a:srgbClr val="FFFFFF"/>
                </a:solidFill>
                <a:latin typeface="+mj-lt"/>
                <a:ea typeface="Unbounded" pitchFamily="34" charset="-122"/>
                <a:cs typeface="Unbounded" pitchFamily="34" charset="-120"/>
              </a:rPr>
              <a:t>Cung</a:t>
            </a:r>
            <a:r>
              <a:rPr lang="en-US" sz="7000" b="1" smtClean="0">
                <a:solidFill>
                  <a:srgbClr val="FFFFFF"/>
                </a:solidFill>
                <a:latin typeface="+mj-lt"/>
                <a:ea typeface="Unbounded" pitchFamily="34" charset="-122"/>
                <a:cs typeface="Unbounded" pitchFamily="34" charset="-120"/>
              </a:rPr>
              <a:t> </a:t>
            </a:r>
            <a:r>
              <a:rPr lang="en-US" sz="7000" b="1" err="1" smtClean="0">
                <a:solidFill>
                  <a:srgbClr val="FFFFFF"/>
                </a:solidFill>
                <a:latin typeface="+mj-lt"/>
                <a:ea typeface="Unbounded" pitchFamily="34" charset="-122"/>
                <a:cs typeface="Unbounded" pitchFamily="34" charset="-120"/>
              </a:rPr>
              <a:t>cấp</a:t>
            </a:r>
            <a:r>
              <a:rPr lang="en-US" sz="7000" b="1" smtClean="0">
                <a:solidFill>
                  <a:srgbClr val="FFFFFF"/>
                </a:solidFill>
                <a:latin typeface="+mj-lt"/>
                <a:ea typeface="Unbounded" pitchFamily="34" charset="-122"/>
                <a:cs typeface="Unbounded" pitchFamily="34" charset="-120"/>
              </a:rPr>
              <a:t> data domain</a:t>
            </a:r>
            <a:endParaRPr lang="en-US" sz="7000" b="1">
              <a:latin typeface="+mj-lt"/>
            </a:endParaRPr>
          </a:p>
        </p:txBody>
      </p:sp>
      <p:sp>
        <p:nvSpPr>
          <p:cNvPr id="4" name="Text 1"/>
          <p:cNvSpPr/>
          <p:nvPr/>
        </p:nvSpPr>
        <p:spPr>
          <a:xfrm>
            <a:off x="869682" y="1778917"/>
            <a:ext cx="11248374" cy="6125006"/>
          </a:xfrm>
          <a:prstGeom prst="rect">
            <a:avLst/>
          </a:prstGeom>
          <a:noFill/>
          <a:ln/>
        </p:spPr>
        <p:txBody>
          <a:bodyPr wrap="square" lIns="0" tIns="0" rIns="0" bIns="0" rtlCol="0" anchor="t"/>
          <a:lstStyle/>
          <a:p>
            <a:pPr>
              <a:lnSpc>
                <a:spcPts val="3000"/>
              </a:lnSpc>
            </a:pPr>
            <a:r>
              <a:rPr lang="en-US" sz="2000" i="1">
                <a:solidFill>
                  <a:srgbClr val="CAD6DE"/>
                </a:solidFill>
                <a:latin typeface="+mj-lt"/>
                <a:ea typeface="Cabin" pitchFamily="34" charset="-122"/>
                <a:cs typeface="Cabin" pitchFamily="34" charset="-120"/>
              </a:rPr>
              <a:t>Các chỉ tiêu được xây dựng trên </a:t>
            </a:r>
            <a:r>
              <a:rPr lang="en-US" sz="2000" i="1" smtClean="0">
                <a:solidFill>
                  <a:srgbClr val="CAD6DE"/>
                </a:solidFill>
                <a:latin typeface="+mj-lt"/>
                <a:ea typeface="Cabin" pitchFamily="34" charset="-122"/>
                <a:cs typeface="Cabin" pitchFamily="34" charset="-120"/>
              </a:rPr>
              <a:t>data product </a:t>
            </a:r>
            <a:r>
              <a:rPr lang="en-US" sz="2000" i="1">
                <a:solidFill>
                  <a:srgbClr val="CAD6DE"/>
                </a:solidFill>
                <a:latin typeface="+mj-lt"/>
                <a:ea typeface="Cabin" pitchFamily="34" charset="-122"/>
                <a:cs typeface="Cabin" pitchFamily="34" charset="-120"/>
              </a:rPr>
              <a:t>tiền gửi bao gồm như sau:</a:t>
            </a:r>
          </a:p>
          <a:p>
            <a:pPr marL="342900" indent="-342900">
              <a:lnSpc>
                <a:spcPts val="3000"/>
              </a:lnSpc>
              <a:buFontTx/>
              <a:buChar char="-"/>
            </a:pPr>
            <a:r>
              <a:rPr lang="en-US" sz="2000" i="1">
                <a:solidFill>
                  <a:srgbClr val="CAD6DE"/>
                </a:solidFill>
                <a:latin typeface="+mj-lt"/>
                <a:ea typeface="Cabin" pitchFamily="34" charset="-122"/>
                <a:cs typeface="Cabin" pitchFamily="34" charset="-120"/>
              </a:rPr>
              <a:t>Tiền gửi không kì hạn tại </a:t>
            </a:r>
            <a:r>
              <a:rPr lang="en-US" sz="2000" i="1" smtClean="0">
                <a:solidFill>
                  <a:srgbClr val="CAD6DE"/>
                </a:solidFill>
                <a:latin typeface="+mj-lt"/>
                <a:ea typeface="Cabin" pitchFamily="34" charset="-122"/>
                <a:cs typeface="Cabin" pitchFamily="34" charset="-120"/>
              </a:rPr>
              <a:t>ngày</a:t>
            </a:r>
          </a:p>
          <a:p>
            <a:pPr marL="342900" indent="-342900">
              <a:lnSpc>
                <a:spcPts val="3000"/>
              </a:lnSpc>
              <a:buFontTx/>
              <a:buChar char="-"/>
            </a:pPr>
            <a:r>
              <a:rPr lang="en-US" sz="2000" i="1" smtClean="0">
                <a:solidFill>
                  <a:srgbClr val="CAD6DE"/>
                </a:solidFill>
                <a:latin typeface="+mj-lt"/>
                <a:ea typeface="Cabin" pitchFamily="34" charset="-122"/>
                <a:cs typeface="Cabin" pitchFamily="34" charset="-120"/>
              </a:rPr>
              <a:t>Tiền gửi không kì hạn bình quân trung bình tháng, quý, năm</a:t>
            </a:r>
            <a:endParaRPr lang="en-US" sz="2000" i="1">
              <a:solidFill>
                <a:srgbClr val="CAD6DE"/>
              </a:solidFill>
              <a:latin typeface="+mj-lt"/>
              <a:ea typeface="Cabin" pitchFamily="34" charset="-122"/>
              <a:cs typeface="Cabin" pitchFamily="34" charset="-120"/>
            </a:endParaRPr>
          </a:p>
          <a:p>
            <a:pPr marL="342900" indent="-342900">
              <a:lnSpc>
                <a:spcPts val="3000"/>
              </a:lnSpc>
              <a:buFontTx/>
              <a:buChar char="-"/>
            </a:pPr>
            <a:r>
              <a:rPr lang="en-US" sz="2000" i="1" smtClean="0">
                <a:solidFill>
                  <a:srgbClr val="CAD6DE"/>
                </a:solidFill>
                <a:latin typeface="+mj-lt"/>
                <a:ea typeface="Cabin" pitchFamily="34" charset="-122"/>
                <a:cs typeface="Cabin" pitchFamily="34" charset="-120"/>
              </a:rPr>
              <a:t>Tổng biến </a:t>
            </a:r>
            <a:r>
              <a:rPr lang="en-US" sz="2000" i="1">
                <a:solidFill>
                  <a:srgbClr val="CAD6DE"/>
                </a:solidFill>
                <a:latin typeface="+mj-lt"/>
                <a:ea typeface="Cabin" pitchFamily="34" charset="-122"/>
                <a:cs typeface="Cabin" pitchFamily="34" charset="-120"/>
              </a:rPr>
              <a:t>động số dư tại </a:t>
            </a:r>
            <a:r>
              <a:rPr lang="en-US" sz="2000" i="1" smtClean="0">
                <a:solidFill>
                  <a:srgbClr val="CAD6DE"/>
                </a:solidFill>
                <a:latin typeface="+mj-lt"/>
                <a:ea typeface="Cabin" pitchFamily="34" charset="-122"/>
                <a:cs typeface="Cabin" pitchFamily="34" charset="-120"/>
              </a:rPr>
              <a:t>ngày, tháng, quý, năm</a:t>
            </a:r>
            <a:endParaRPr lang="en-US" sz="2000" i="1">
              <a:solidFill>
                <a:srgbClr val="CAD6DE"/>
              </a:solidFill>
              <a:latin typeface="+mj-lt"/>
              <a:ea typeface="Cabin" pitchFamily="34" charset="-122"/>
              <a:cs typeface="Cabin" pitchFamily="34" charset="-120"/>
            </a:endParaRPr>
          </a:p>
          <a:p>
            <a:pPr marL="342900" indent="-342900">
              <a:lnSpc>
                <a:spcPts val="3000"/>
              </a:lnSpc>
              <a:buFontTx/>
              <a:buChar char="-"/>
            </a:pPr>
            <a:r>
              <a:rPr lang="en-US" sz="2000" i="1" smtClean="0">
                <a:solidFill>
                  <a:srgbClr val="CAD6DE"/>
                </a:solidFill>
                <a:latin typeface="+mj-lt"/>
                <a:ea typeface="Cabin" pitchFamily="34" charset="-122"/>
                <a:cs typeface="Cabin" pitchFamily="34" charset="-120"/>
              </a:rPr>
              <a:t>Tổng tiền gửi </a:t>
            </a:r>
            <a:r>
              <a:rPr lang="en-US" sz="2000" i="1">
                <a:solidFill>
                  <a:srgbClr val="CAD6DE"/>
                </a:solidFill>
                <a:latin typeface="+mj-lt"/>
                <a:ea typeface="Cabin" pitchFamily="34" charset="-122"/>
                <a:cs typeface="Cabin" pitchFamily="34" charset="-120"/>
              </a:rPr>
              <a:t>tại </a:t>
            </a:r>
            <a:r>
              <a:rPr lang="en-US" sz="2000" i="1" smtClean="0">
                <a:solidFill>
                  <a:srgbClr val="CAD6DE"/>
                </a:solidFill>
                <a:latin typeface="+mj-lt"/>
                <a:ea typeface="Cabin" pitchFamily="34" charset="-122"/>
                <a:cs typeface="Cabin" pitchFamily="34" charset="-120"/>
              </a:rPr>
              <a:t>ngày, tháng, quý, năm</a:t>
            </a:r>
            <a:endParaRPr lang="en-US" sz="2000" i="1">
              <a:solidFill>
                <a:srgbClr val="CAD6DE"/>
              </a:solidFill>
              <a:latin typeface="+mj-lt"/>
              <a:ea typeface="Cabin" pitchFamily="34" charset="-122"/>
              <a:cs typeface="Cabin" pitchFamily="34" charset="-120"/>
            </a:endParaRPr>
          </a:p>
          <a:p>
            <a:pPr marL="342900" indent="-342900">
              <a:lnSpc>
                <a:spcPts val="3000"/>
              </a:lnSpc>
              <a:buFontTx/>
              <a:buChar char="-"/>
            </a:pPr>
            <a:r>
              <a:rPr lang="en-US" sz="2000" i="1" smtClean="0">
                <a:solidFill>
                  <a:srgbClr val="CAD6DE"/>
                </a:solidFill>
                <a:latin typeface="+mj-lt"/>
                <a:ea typeface="Cabin" pitchFamily="34" charset="-122"/>
                <a:cs typeface="Cabin" pitchFamily="34" charset="-120"/>
              </a:rPr>
              <a:t>Lãi </a:t>
            </a:r>
            <a:r>
              <a:rPr lang="en-US" sz="2000" i="1">
                <a:solidFill>
                  <a:srgbClr val="CAD6DE"/>
                </a:solidFill>
                <a:latin typeface="+mj-lt"/>
                <a:ea typeface="Cabin" pitchFamily="34" charset="-122"/>
                <a:cs typeface="Cabin" pitchFamily="34" charset="-120"/>
              </a:rPr>
              <a:t>suất tại </a:t>
            </a:r>
            <a:r>
              <a:rPr lang="en-US" sz="2000" i="1" smtClean="0">
                <a:solidFill>
                  <a:srgbClr val="CAD6DE"/>
                </a:solidFill>
                <a:latin typeface="+mj-lt"/>
                <a:ea typeface="Cabin" pitchFamily="34" charset="-122"/>
                <a:cs typeface="Cabin" pitchFamily="34" charset="-120"/>
              </a:rPr>
              <a:t>ngày</a:t>
            </a:r>
          </a:p>
          <a:p>
            <a:pPr marL="342900" indent="-342900">
              <a:lnSpc>
                <a:spcPts val="3000"/>
              </a:lnSpc>
              <a:buFontTx/>
              <a:buChar char="-"/>
            </a:pPr>
            <a:r>
              <a:rPr lang="en-US" sz="2000" i="1" smtClean="0">
                <a:solidFill>
                  <a:srgbClr val="CAD6DE"/>
                </a:solidFill>
                <a:latin typeface="+mj-lt"/>
                <a:ea typeface="Cabin" pitchFamily="34" charset="-122"/>
                <a:cs typeface="Cabin" pitchFamily="34" charset="-120"/>
              </a:rPr>
              <a:t>Lãi suất trung bình tháng, quý, năm</a:t>
            </a:r>
            <a:endParaRPr lang="en-US" sz="2000" i="1">
              <a:solidFill>
                <a:srgbClr val="CAD6DE"/>
              </a:solidFill>
              <a:latin typeface="+mj-lt"/>
              <a:ea typeface="Cabin" pitchFamily="34" charset="-122"/>
              <a:cs typeface="Cabin" pitchFamily="34" charset="-120"/>
            </a:endParaRPr>
          </a:p>
          <a:p>
            <a:pPr marL="342900" indent="-342900">
              <a:lnSpc>
                <a:spcPts val="3000"/>
              </a:lnSpc>
              <a:buFontTx/>
              <a:buChar char="-"/>
            </a:pPr>
            <a:r>
              <a:rPr lang="en-US" sz="2000" i="1">
                <a:solidFill>
                  <a:srgbClr val="CAD6DE"/>
                </a:solidFill>
                <a:latin typeface="+mj-lt"/>
                <a:ea typeface="Cabin" pitchFamily="34" charset="-122"/>
                <a:cs typeface="Cabin" pitchFamily="34" charset="-120"/>
              </a:rPr>
              <a:t>Tổng tiền lãi tại </a:t>
            </a:r>
            <a:r>
              <a:rPr lang="en-US" sz="2000" i="1" smtClean="0">
                <a:solidFill>
                  <a:srgbClr val="CAD6DE"/>
                </a:solidFill>
                <a:latin typeface="+mj-lt"/>
                <a:ea typeface="Cabin" pitchFamily="34" charset="-122"/>
                <a:cs typeface="Cabin" pitchFamily="34" charset="-120"/>
              </a:rPr>
              <a:t>ngày, tháng, quý, năm</a:t>
            </a:r>
            <a:endParaRPr lang="en-US" sz="2000" i="1">
              <a:solidFill>
                <a:srgbClr val="CAD6DE"/>
              </a:solidFill>
              <a:latin typeface="+mj-lt"/>
              <a:ea typeface="Cabin" pitchFamily="34" charset="-122"/>
              <a:cs typeface="Cabin" pitchFamily="34" charset="-120"/>
            </a:endParaRPr>
          </a:p>
          <a:p>
            <a:pPr marL="342900" indent="-342900">
              <a:lnSpc>
                <a:spcPts val="3000"/>
              </a:lnSpc>
              <a:buFontTx/>
              <a:buChar char="-"/>
            </a:pPr>
            <a:r>
              <a:rPr lang="en-US" sz="2000" i="1">
                <a:solidFill>
                  <a:srgbClr val="CAD6DE"/>
                </a:solidFill>
                <a:latin typeface="+mj-lt"/>
                <a:ea typeface="Cabin" pitchFamily="34" charset="-122"/>
                <a:cs typeface="Cabin" pitchFamily="34" charset="-120"/>
              </a:rPr>
              <a:t>Số ngày còn lại trong chu kì </a:t>
            </a:r>
          </a:p>
          <a:p>
            <a:pPr marL="342900" indent="-342900">
              <a:lnSpc>
                <a:spcPts val="3000"/>
              </a:lnSpc>
              <a:buFontTx/>
              <a:buChar char="-"/>
            </a:pPr>
            <a:r>
              <a:rPr lang="en-US" sz="2000" i="1">
                <a:solidFill>
                  <a:srgbClr val="CAD6DE"/>
                </a:solidFill>
                <a:latin typeface="+mj-lt"/>
                <a:ea typeface="Cabin" pitchFamily="34" charset="-122"/>
                <a:cs typeface="Cabin" pitchFamily="34" charset="-120"/>
              </a:rPr>
              <a:t>Ứớc lượng lãi đến hạn </a:t>
            </a:r>
          </a:p>
          <a:p>
            <a:pPr marL="342900" indent="-342900">
              <a:lnSpc>
                <a:spcPts val="3000"/>
              </a:lnSpc>
              <a:buFontTx/>
              <a:buChar char="-"/>
            </a:pPr>
            <a:endParaRPr lang="en-US" sz="2000" i="1">
              <a:solidFill>
                <a:srgbClr val="CAD6DE"/>
              </a:solidFill>
              <a:latin typeface="+mj-lt"/>
              <a:ea typeface="Cabin" pitchFamily="34" charset="-122"/>
              <a:cs typeface="Cabin" pitchFamily="34" charset="-120"/>
            </a:endParaRPr>
          </a:p>
          <a:p>
            <a:pPr>
              <a:lnSpc>
                <a:spcPts val="3000"/>
              </a:lnSpc>
            </a:pPr>
            <a:r>
              <a:rPr lang="en-US" sz="2000" i="1">
                <a:solidFill>
                  <a:srgbClr val="CAD6DE"/>
                </a:solidFill>
                <a:latin typeface="+mj-lt"/>
                <a:ea typeface="Cabin" pitchFamily="34" charset="-122"/>
                <a:cs typeface="Cabin" pitchFamily="34" charset="-120"/>
              </a:rPr>
              <a:t>Các bảng dữ liệu bao gồm:</a:t>
            </a:r>
          </a:p>
          <a:p>
            <a:pPr marL="342900" indent="-342900">
              <a:lnSpc>
                <a:spcPts val="3000"/>
              </a:lnSpc>
              <a:buFontTx/>
              <a:buChar char="-"/>
            </a:pPr>
            <a:r>
              <a:rPr lang="en-US" sz="2000" i="1" smtClean="0">
                <a:solidFill>
                  <a:srgbClr val="CAD6DE"/>
                </a:solidFill>
                <a:latin typeface="+mj-lt"/>
                <a:ea typeface="Cabin" pitchFamily="34" charset="-122"/>
                <a:cs typeface="Cabin" pitchFamily="34" charset="-120"/>
              </a:rPr>
              <a:t>IST_DEP_SMY (master)</a:t>
            </a:r>
            <a:endParaRPr lang="en-US" sz="2000" i="1">
              <a:solidFill>
                <a:srgbClr val="CAD6DE"/>
              </a:solidFill>
              <a:latin typeface="+mj-lt"/>
              <a:ea typeface="Cabin" pitchFamily="34" charset="-122"/>
              <a:cs typeface="Cabin" pitchFamily="34" charset="-120"/>
            </a:endParaRPr>
          </a:p>
          <a:p>
            <a:pPr marL="342900" indent="-342900">
              <a:lnSpc>
                <a:spcPts val="3000"/>
              </a:lnSpc>
              <a:buFontTx/>
              <a:buChar char="-"/>
            </a:pPr>
            <a:r>
              <a:rPr lang="en-US" sz="2000" i="1" smtClean="0">
                <a:solidFill>
                  <a:srgbClr val="CAD6DE"/>
                </a:solidFill>
                <a:latin typeface="+mj-lt"/>
                <a:ea typeface="Cabin" pitchFamily="34" charset="-122"/>
                <a:cs typeface="Cabin" pitchFamily="34" charset="-120"/>
              </a:rPr>
              <a:t>IST_CIF (SCD4)</a:t>
            </a:r>
          </a:p>
          <a:p>
            <a:pPr marL="342900" indent="-342900">
              <a:lnSpc>
                <a:spcPts val="3000"/>
              </a:lnSpc>
              <a:buFontTx/>
              <a:buChar char="-"/>
            </a:pPr>
            <a:r>
              <a:rPr lang="en-US" sz="2000" i="1" smtClean="0">
                <a:solidFill>
                  <a:srgbClr val="CAD6DE"/>
                </a:solidFill>
                <a:latin typeface="+mj-lt"/>
                <a:ea typeface="Cabin" pitchFamily="34" charset="-122"/>
                <a:cs typeface="Cabin" pitchFamily="34" charset="-120"/>
              </a:rPr>
              <a:t>IST_PRODUCT (SCD4)</a:t>
            </a:r>
            <a:endParaRPr lang="en-US" sz="2000" i="1">
              <a:solidFill>
                <a:srgbClr val="CAD6DE"/>
              </a:solidFill>
              <a:latin typeface="+mj-lt"/>
              <a:ea typeface="Cabin" pitchFamily="34" charset="-122"/>
              <a:cs typeface="Cabin" pitchFamily="34" charset="-120"/>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42494" y="3097560"/>
            <a:ext cx="7149776" cy="4662445"/>
          </a:xfrm>
          <a:prstGeom prst="rect">
            <a:avLst/>
          </a:prstGeom>
        </p:spPr>
      </p:pic>
    </p:spTree>
    <p:extLst>
      <p:ext uri="{BB962C8B-B14F-4D97-AF65-F5344CB8AC3E}">
        <p14:creationId xmlns:p14="http://schemas.microsoft.com/office/powerpoint/2010/main" val="47719144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75093" y="716315"/>
            <a:ext cx="12702912" cy="931539"/>
          </a:xfrm>
          <a:prstGeom prst="rect">
            <a:avLst/>
          </a:prstGeom>
          <a:noFill/>
          <a:ln/>
        </p:spPr>
        <p:txBody>
          <a:bodyPr wrap="square" lIns="0" tIns="0" rIns="0" bIns="0" rtlCol="0" anchor="t"/>
          <a:lstStyle/>
          <a:p>
            <a:pPr algn="ctr">
              <a:lnSpc>
                <a:spcPts val="5500"/>
              </a:lnSpc>
            </a:pPr>
            <a:r>
              <a:rPr lang="en-US" sz="7000" b="1" err="1" smtClean="0">
                <a:solidFill>
                  <a:srgbClr val="FFFFFF"/>
                </a:solidFill>
                <a:latin typeface="+mj-lt"/>
                <a:ea typeface="Unbounded" pitchFamily="34" charset="-122"/>
                <a:cs typeface="Unbounded" pitchFamily="34" charset="-120"/>
              </a:rPr>
              <a:t>Cung</a:t>
            </a:r>
            <a:r>
              <a:rPr lang="en-US" sz="7000" b="1" smtClean="0">
                <a:solidFill>
                  <a:srgbClr val="FFFFFF"/>
                </a:solidFill>
                <a:latin typeface="+mj-lt"/>
                <a:ea typeface="Unbounded" pitchFamily="34" charset="-122"/>
                <a:cs typeface="Unbounded" pitchFamily="34" charset="-120"/>
              </a:rPr>
              <a:t> </a:t>
            </a:r>
            <a:r>
              <a:rPr lang="en-US" sz="7000" b="1" err="1" smtClean="0">
                <a:solidFill>
                  <a:srgbClr val="FFFFFF"/>
                </a:solidFill>
                <a:latin typeface="+mj-lt"/>
                <a:ea typeface="Unbounded" pitchFamily="34" charset="-122"/>
                <a:cs typeface="Unbounded" pitchFamily="34" charset="-120"/>
              </a:rPr>
              <a:t>cấp</a:t>
            </a:r>
            <a:r>
              <a:rPr lang="en-US" sz="7000" b="1" smtClean="0">
                <a:solidFill>
                  <a:srgbClr val="FFFFFF"/>
                </a:solidFill>
                <a:latin typeface="+mj-lt"/>
                <a:ea typeface="Unbounded" pitchFamily="34" charset="-122"/>
                <a:cs typeface="Unbounded" pitchFamily="34" charset="-120"/>
              </a:rPr>
              <a:t> data domain</a:t>
            </a:r>
            <a:endParaRPr lang="en-US" sz="7000" b="1">
              <a:latin typeface="+mj-lt"/>
            </a:endParaRPr>
          </a:p>
        </p:txBody>
      </p:sp>
      <p:sp>
        <p:nvSpPr>
          <p:cNvPr id="4" name="Text 1"/>
          <p:cNvSpPr/>
          <p:nvPr/>
        </p:nvSpPr>
        <p:spPr>
          <a:xfrm>
            <a:off x="1666095" y="1916570"/>
            <a:ext cx="11248374" cy="2407256"/>
          </a:xfrm>
          <a:prstGeom prst="rect">
            <a:avLst/>
          </a:prstGeom>
          <a:noFill/>
          <a:ln/>
        </p:spPr>
        <p:txBody>
          <a:bodyPr wrap="square" lIns="0" tIns="0" rIns="0" bIns="0" rtlCol="0" anchor="t"/>
          <a:lstStyle/>
          <a:p>
            <a:pPr>
              <a:lnSpc>
                <a:spcPts val="3000"/>
              </a:lnSpc>
            </a:pPr>
            <a:r>
              <a:rPr lang="en-US" sz="2000" i="1" err="1" smtClean="0">
                <a:solidFill>
                  <a:srgbClr val="CAD6DE"/>
                </a:solidFill>
                <a:latin typeface="+mj-lt"/>
              </a:rPr>
              <a:t>Các</a:t>
            </a:r>
            <a:r>
              <a:rPr lang="en-US" sz="2000" i="1" smtClean="0">
                <a:solidFill>
                  <a:srgbClr val="CAD6DE"/>
                </a:solidFill>
                <a:latin typeface="+mj-lt"/>
              </a:rPr>
              <a:t> </a:t>
            </a:r>
            <a:r>
              <a:rPr lang="en-US" sz="2000" i="1" err="1" smtClean="0">
                <a:solidFill>
                  <a:srgbClr val="CAD6DE"/>
                </a:solidFill>
                <a:latin typeface="+mj-lt"/>
              </a:rPr>
              <a:t>bảng</a:t>
            </a:r>
            <a:r>
              <a:rPr lang="en-US" sz="2000" i="1" smtClean="0">
                <a:solidFill>
                  <a:srgbClr val="CAD6DE"/>
                </a:solidFill>
                <a:latin typeface="+mj-lt"/>
              </a:rPr>
              <a:t> </a:t>
            </a:r>
            <a:r>
              <a:rPr lang="en-US" sz="2000" i="1" err="1" smtClean="0">
                <a:solidFill>
                  <a:srgbClr val="CAD6DE"/>
                </a:solidFill>
                <a:latin typeface="+mj-lt"/>
              </a:rPr>
              <a:t>trên</a:t>
            </a:r>
            <a:r>
              <a:rPr lang="en-US" sz="2000" i="1" smtClean="0">
                <a:solidFill>
                  <a:srgbClr val="CAD6DE"/>
                </a:solidFill>
                <a:latin typeface="+mj-lt"/>
              </a:rPr>
              <a:t> Curated Zone sẽ </a:t>
            </a:r>
            <a:r>
              <a:rPr lang="en-US" sz="2000" i="1" err="1" smtClean="0">
                <a:solidFill>
                  <a:srgbClr val="CAD6DE"/>
                </a:solidFill>
                <a:latin typeface="+mj-lt"/>
              </a:rPr>
              <a:t>tiếp</a:t>
            </a:r>
            <a:r>
              <a:rPr lang="en-US" sz="2000" i="1" smtClean="0">
                <a:solidFill>
                  <a:srgbClr val="CAD6DE"/>
                </a:solidFill>
                <a:latin typeface="+mj-lt"/>
              </a:rPr>
              <a:t> </a:t>
            </a:r>
            <a:r>
              <a:rPr lang="en-US" sz="2000" i="1" err="1" smtClean="0">
                <a:solidFill>
                  <a:srgbClr val="CAD6DE"/>
                </a:solidFill>
                <a:latin typeface="+mj-lt"/>
              </a:rPr>
              <a:t>tục</a:t>
            </a:r>
            <a:r>
              <a:rPr lang="en-US" sz="2000" i="1" smtClean="0">
                <a:solidFill>
                  <a:srgbClr val="CAD6DE"/>
                </a:solidFill>
                <a:latin typeface="+mj-lt"/>
              </a:rPr>
              <a:t> </a:t>
            </a:r>
            <a:r>
              <a:rPr lang="en-US" sz="2000" i="1" err="1" smtClean="0">
                <a:solidFill>
                  <a:srgbClr val="CAD6DE"/>
                </a:solidFill>
                <a:latin typeface="+mj-lt"/>
              </a:rPr>
              <a:t>được</a:t>
            </a:r>
            <a:r>
              <a:rPr lang="en-US" sz="2000" i="1" smtClean="0">
                <a:solidFill>
                  <a:srgbClr val="CAD6DE"/>
                </a:solidFill>
                <a:latin typeface="+mj-lt"/>
              </a:rPr>
              <a:t> biến đổi, tính toán tổng hợp ra các chỉ tiêu summary lên layer Insight Zone của Data Lake </a:t>
            </a:r>
            <a:r>
              <a:rPr lang="en-US" sz="2000" i="1" err="1" smtClean="0">
                <a:solidFill>
                  <a:srgbClr val="CAD6DE"/>
                </a:solidFill>
                <a:latin typeface="+mj-lt"/>
              </a:rPr>
              <a:t>dưới</a:t>
            </a:r>
            <a:r>
              <a:rPr lang="en-US" sz="2000" i="1" smtClean="0">
                <a:solidFill>
                  <a:srgbClr val="CAD6DE"/>
                </a:solidFill>
                <a:latin typeface="+mj-lt"/>
              </a:rPr>
              <a:t> </a:t>
            </a:r>
            <a:r>
              <a:rPr lang="en-US" sz="2000" i="1" err="1" smtClean="0">
                <a:solidFill>
                  <a:srgbClr val="CAD6DE"/>
                </a:solidFill>
                <a:latin typeface="+mj-lt"/>
              </a:rPr>
              <a:t>dạng</a:t>
            </a:r>
            <a:r>
              <a:rPr lang="en-US" sz="2000" i="1" smtClean="0">
                <a:solidFill>
                  <a:srgbClr val="CAD6DE"/>
                </a:solidFill>
                <a:latin typeface="+mj-lt"/>
              </a:rPr>
              <a:t> </a:t>
            </a:r>
            <a:r>
              <a:rPr lang="en-US" sz="2000" i="1" err="1" smtClean="0">
                <a:solidFill>
                  <a:srgbClr val="CAD6DE"/>
                </a:solidFill>
                <a:latin typeface="+mj-lt"/>
              </a:rPr>
              <a:t>các</a:t>
            </a:r>
            <a:r>
              <a:rPr lang="en-US" sz="2000" i="1" smtClean="0">
                <a:solidFill>
                  <a:srgbClr val="CAD6DE"/>
                </a:solidFill>
                <a:latin typeface="+mj-lt"/>
              </a:rPr>
              <a:t> </a:t>
            </a:r>
            <a:r>
              <a:rPr lang="en-US" sz="2000" i="1" err="1" smtClean="0">
                <a:solidFill>
                  <a:srgbClr val="CAD6DE"/>
                </a:solidFill>
                <a:latin typeface="+mj-lt"/>
              </a:rPr>
              <a:t>bảng</a:t>
            </a:r>
            <a:r>
              <a:rPr lang="en-US" sz="2000" i="1" smtClean="0">
                <a:solidFill>
                  <a:srgbClr val="CAD6DE"/>
                </a:solidFill>
                <a:latin typeface="+mj-lt"/>
              </a:rPr>
              <a:t> bằng Apache Spark và vẫn lưu trữ trên HDFS tổ chức trên Apache Hive để đáp ứng như cầu về măt feature cho application cần dung, sau đó chúng sẽ được cung cấp cho AI Engine thông qua API, các lưu trữ trên Insight Zone sẽ giống như Curated Zone</a:t>
            </a:r>
          </a:p>
        </p:txBody>
      </p:sp>
      <p:pic>
        <p:nvPicPr>
          <p:cNvPr id="2050" name="Picture 2" descr="Tổng hợp là gì?"/>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845" y="3742106"/>
            <a:ext cx="6135432" cy="39967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8030980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850250" y="1436955"/>
            <a:ext cx="12815646" cy="704017"/>
          </a:xfrm>
          <a:prstGeom prst="rect">
            <a:avLst/>
          </a:prstGeom>
          <a:noFill/>
          <a:ln/>
        </p:spPr>
        <p:txBody>
          <a:bodyPr wrap="none" lIns="0" tIns="0" rIns="0" bIns="0" rtlCol="0" anchor="t"/>
          <a:lstStyle/>
          <a:p>
            <a:pPr marL="0" indent="0" algn="ctr">
              <a:lnSpc>
                <a:spcPts val="5500"/>
              </a:lnSpc>
              <a:buNone/>
            </a:pPr>
            <a:r>
              <a:rPr lang="en-US" sz="7000" b="1">
                <a:solidFill>
                  <a:srgbClr val="FFFFFF"/>
                </a:solidFill>
                <a:latin typeface="+mj-lt"/>
                <a:ea typeface="Unbounded" pitchFamily="34" charset="-122"/>
                <a:cs typeface="Unbounded" pitchFamily="34" charset="-120"/>
              </a:rPr>
              <a:t>Quản trị Dữ </a:t>
            </a:r>
            <a:r>
              <a:rPr lang="en-US" sz="7000" b="1" smtClean="0">
                <a:solidFill>
                  <a:srgbClr val="FFFFFF"/>
                </a:solidFill>
                <a:latin typeface="+mj-lt"/>
                <a:ea typeface="Unbounded" pitchFamily="34" charset="-122"/>
                <a:cs typeface="Unbounded" pitchFamily="34" charset="-120"/>
              </a:rPr>
              <a:t>liệu</a:t>
            </a:r>
            <a:endParaRPr lang="en-US" sz="7000" b="1">
              <a:latin typeface="+mj-lt"/>
            </a:endParaRPr>
          </a:p>
        </p:txBody>
      </p:sp>
      <p:sp>
        <p:nvSpPr>
          <p:cNvPr id="3" name="Text 1"/>
          <p:cNvSpPr/>
          <p:nvPr/>
        </p:nvSpPr>
        <p:spPr>
          <a:xfrm>
            <a:off x="2002644" y="3381137"/>
            <a:ext cx="5174769" cy="351949"/>
          </a:xfrm>
          <a:prstGeom prst="rect">
            <a:avLst/>
          </a:prstGeom>
          <a:noFill/>
          <a:ln/>
        </p:spPr>
        <p:txBody>
          <a:bodyPr wrap="none" lIns="0" tIns="0" rIns="0" bIns="0" rtlCol="0" anchor="t"/>
          <a:lstStyle/>
          <a:p>
            <a:pPr marL="0" indent="0">
              <a:lnSpc>
                <a:spcPts val="2750"/>
              </a:lnSpc>
              <a:buNone/>
            </a:pPr>
            <a:r>
              <a:rPr lang="en-US" sz="3500" b="1">
                <a:solidFill>
                  <a:srgbClr val="FFFFFF"/>
                </a:solidFill>
                <a:latin typeface="+mj-lt"/>
                <a:ea typeface="Unbounded" pitchFamily="34" charset="-122"/>
                <a:cs typeface="Unbounded" pitchFamily="34" charset="-120"/>
              </a:rPr>
              <a:t>Chính sách dữ liệu</a:t>
            </a:r>
            <a:endParaRPr lang="en-US" sz="3500" b="1">
              <a:latin typeface="+mj-lt"/>
            </a:endParaRPr>
          </a:p>
        </p:txBody>
      </p:sp>
      <p:sp>
        <p:nvSpPr>
          <p:cNvPr id="4" name="Text 2"/>
          <p:cNvSpPr/>
          <p:nvPr/>
        </p:nvSpPr>
        <p:spPr>
          <a:xfrm>
            <a:off x="1651915" y="4163912"/>
            <a:ext cx="4911723" cy="3113709"/>
          </a:xfrm>
          <a:prstGeom prst="rect">
            <a:avLst/>
          </a:prstGeom>
          <a:noFill/>
          <a:ln/>
        </p:spPr>
        <p:txBody>
          <a:bodyPr wrap="square" lIns="0" tIns="0" rIns="0" bIns="0" rtlCol="0" anchor="t"/>
          <a:lstStyle/>
          <a:p>
            <a:pPr marL="342900" indent="-342900">
              <a:lnSpc>
                <a:spcPts val="3000"/>
              </a:lnSpc>
              <a:buFontTx/>
              <a:buChar char="-"/>
            </a:pPr>
            <a:r>
              <a:rPr lang="en-US" sz="2000" i="1" err="1" smtClean="0">
                <a:solidFill>
                  <a:srgbClr val="CAD6DE"/>
                </a:solidFill>
                <a:latin typeface="+mj-lt"/>
                <a:ea typeface="Cabin" pitchFamily="34" charset="-122"/>
                <a:cs typeface="Cabin" pitchFamily="34" charset="-120"/>
              </a:rPr>
              <a:t>Thiết</a:t>
            </a:r>
            <a:r>
              <a:rPr lang="en-US" sz="2000" i="1" smtClean="0">
                <a:solidFill>
                  <a:srgbClr val="CAD6DE"/>
                </a:solidFill>
                <a:latin typeface="+mj-lt"/>
                <a:ea typeface="Cabin" pitchFamily="34" charset="-122"/>
                <a:cs typeface="Cabin" pitchFamily="34" charset="-120"/>
              </a:rPr>
              <a:t> </a:t>
            </a:r>
            <a:r>
              <a:rPr lang="en-US" sz="2000" i="1">
                <a:solidFill>
                  <a:srgbClr val="CAD6DE"/>
                </a:solidFill>
                <a:latin typeface="+mj-lt"/>
                <a:ea typeface="Cabin" pitchFamily="34" charset="-122"/>
                <a:cs typeface="Cabin" pitchFamily="34" charset="-120"/>
              </a:rPr>
              <a:t>lập chính </a:t>
            </a:r>
            <a:r>
              <a:rPr lang="en-US" sz="2000" i="1" err="1">
                <a:solidFill>
                  <a:srgbClr val="CAD6DE"/>
                </a:solidFill>
                <a:latin typeface="+mj-lt"/>
                <a:ea typeface="Cabin" pitchFamily="34" charset="-122"/>
                <a:cs typeface="Cabin" pitchFamily="34" charset="-120"/>
              </a:rPr>
              <a:t>sách</a:t>
            </a:r>
            <a:r>
              <a:rPr lang="en-US" sz="2000" i="1">
                <a:solidFill>
                  <a:srgbClr val="CAD6DE"/>
                </a:solidFill>
                <a:latin typeface="+mj-lt"/>
                <a:ea typeface="Cabin" pitchFamily="34" charset="-122"/>
                <a:cs typeface="Cabin" pitchFamily="34" charset="-120"/>
              </a:rPr>
              <a:t> </a:t>
            </a:r>
            <a:r>
              <a:rPr lang="en-US" sz="2000" i="1" smtClean="0">
                <a:solidFill>
                  <a:srgbClr val="CAD6DE"/>
                </a:solidFill>
                <a:latin typeface="+mj-lt"/>
                <a:ea typeface="Cabin" pitchFamily="34" charset="-122"/>
                <a:cs typeface="Cabin" pitchFamily="34" charset="-120"/>
              </a:rPr>
              <a:t>rõ ràng </a:t>
            </a:r>
            <a:r>
              <a:rPr lang="en-US" sz="2000" i="1">
                <a:solidFill>
                  <a:srgbClr val="CAD6DE"/>
                </a:solidFill>
                <a:latin typeface="+mj-lt"/>
                <a:ea typeface="Cabin" pitchFamily="34" charset="-122"/>
                <a:cs typeface="Cabin" pitchFamily="34" charset="-120"/>
              </a:rPr>
              <a:t>về chất lượng, bảo mật, quyền </a:t>
            </a:r>
            <a:r>
              <a:rPr lang="en-US" sz="2000" i="1" err="1">
                <a:solidFill>
                  <a:srgbClr val="CAD6DE"/>
                </a:solidFill>
                <a:latin typeface="+mj-lt"/>
                <a:ea typeface="Cabin" pitchFamily="34" charset="-122"/>
                <a:cs typeface="Cabin" pitchFamily="34" charset="-120"/>
              </a:rPr>
              <a:t>riêng</a:t>
            </a:r>
            <a:r>
              <a:rPr lang="en-US" sz="2000" i="1">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tư</a:t>
            </a:r>
            <a:r>
              <a:rPr lang="en-US" sz="2000" i="1">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của</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khác</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hàng</a:t>
            </a:r>
            <a:endParaRPr lang="en-US" sz="2000" i="1" smtClean="0">
              <a:solidFill>
                <a:srgbClr val="CAD6DE"/>
              </a:solidFill>
              <a:latin typeface="+mj-lt"/>
              <a:ea typeface="Cabin" pitchFamily="34" charset="-122"/>
              <a:cs typeface="Cabin" pitchFamily="34" charset="-120"/>
            </a:endParaRPr>
          </a:p>
          <a:p>
            <a:pPr marL="342900" indent="-342900">
              <a:lnSpc>
                <a:spcPts val="3000"/>
              </a:lnSpc>
              <a:buFontTx/>
              <a:buChar char="-"/>
            </a:pPr>
            <a:r>
              <a:rPr lang="en-US" sz="2000" i="1" err="1" smtClean="0">
                <a:solidFill>
                  <a:srgbClr val="CAD6DE"/>
                </a:solidFill>
                <a:latin typeface="+mj-lt"/>
                <a:ea typeface="Cabin" pitchFamily="34" charset="-122"/>
                <a:cs typeface="Cabin" pitchFamily="34" charset="-120"/>
              </a:rPr>
              <a:t>Định</a:t>
            </a:r>
            <a:r>
              <a:rPr lang="en-US" sz="2000" i="1" smtClean="0">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nghĩa</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vai</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trò</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trách</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nhiệm</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quản</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lý</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dữ</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liệu</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của</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các</a:t>
            </a:r>
            <a:r>
              <a:rPr lang="en-US" sz="2000" i="1">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bên</a:t>
            </a:r>
            <a:endParaRPr lang="en-US" sz="2000" i="1">
              <a:latin typeface="+mj-lt"/>
            </a:endParaRPr>
          </a:p>
          <a:p>
            <a:pPr marL="342900" indent="-342900">
              <a:lnSpc>
                <a:spcPts val="3000"/>
              </a:lnSpc>
              <a:buFontTx/>
              <a:buChar char="-"/>
            </a:pPr>
            <a:r>
              <a:rPr lang="en-US" sz="2000" i="1" err="1" smtClean="0">
                <a:solidFill>
                  <a:srgbClr val="CAD6DE"/>
                </a:solidFill>
                <a:latin typeface="+mj-lt"/>
                <a:ea typeface="Cabin" pitchFamily="34" charset="-122"/>
                <a:cs typeface="Cabin" pitchFamily="34" charset="-120"/>
              </a:rPr>
              <a:t>Thường</a:t>
            </a:r>
            <a:r>
              <a:rPr lang="en-US" sz="2000" i="1" smtClean="0">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xuyên</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cập</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nhật</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đánh</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giá</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chính</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sách</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cho</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phù</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hợp</a:t>
            </a:r>
            <a:r>
              <a:rPr lang="en-US" sz="2000" i="1">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với</a:t>
            </a:r>
            <a:r>
              <a:rPr lang="en-US" sz="2000" i="1" smtClean="0">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điều</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kiện</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hiện</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tại</a:t>
            </a:r>
            <a:endParaRPr lang="en-US" sz="2000" i="1">
              <a:latin typeface="+mj-lt"/>
            </a:endParaRPr>
          </a:p>
          <a:p>
            <a:pPr marL="342900" indent="-342900">
              <a:lnSpc>
                <a:spcPts val="3000"/>
              </a:lnSpc>
              <a:buFontTx/>
              <a:buChar char="-"/>
            </a:pPr>
            <a:endParaRPr lang="en-US" sz="2000" i="1">
              <a:latin typeface="+mj-lt"/>
            </a:endParaRPr>
          </a:p>
        </p:txBody>
      </p:sp>
      <p:sp>
        <p:nvSpPr>
          <p:cNvPr id="7" name="Text 5"/>
          <p:cNvSpPr/>
          <p:nvPr/>
        </p:nvSpPr>
        <p:spPr>
          <a:xfrm>
            <a:off x="8879890" y="3381136"/>
            <a:ext cx="4786006" cy="351949"/>
          </a:xfrm>
          <a:prstGeom prst="rect">
            <a:avLst/>
          </a:prstGeom>
          <a:noFill/>
          <a:ln/>
        </p:spPr>
        <p:txBody>
          <a:bodyPr wrap="none" lIns="0" tIns="0" rIns="0" bIns="0" rtlCol="0" anchor="t"/>
          <a:lstStyle/>
          <a:p>
            <a:pPr marL="0" indent="0">
              <a:lnSpc>
                <a:spcPts val="2750"/>
              </a:lnSpc>
              <a:buNone/>
            </a:pPr>
            <a:r>
              <a:rPr lang="en-US" sz="3500" b="1">
                <a:solidFill>
                  <a:srgbClr val="FFFFFF"/>
                </a:solidFill>
                <a:latin typeface="+mj-lt"/>
                <a:ea typeface="Unbounded" pitchFamily="34" charset="-122"/>
                <a:cs typeface="Unbounded" pitchFamily="34" charset="-120"/>
              </a:rPr>
              <a:t>Quy trình quản lý</a:t>
            </a:r>
            <a:endParaRPr lang="en-US" sz="3500" b="1">
              <a:latin typeface="+mj-lt"/>
            </a:endParaRPr>
          </a:p>
        </p:txBody>
      </p:sp>
      <p:sp>
        <p:nvSpPr>
          <p:cNvPr id="8" name="Text 6"/>
          <p:cNvSpPr/>
          <p:nvPr/>
        </p:nvSpPr>
        <p:spPr>
          <a:xfrm>
            <a:off x="8566739" y="4163913"/>
            <a:ext cx="5600198" cy="2274465"/>
          </a:xfrm>
          <a:prstGeom prst="rect">
            <a:avLst/>
          </a:prstGeom>
          <a:noFill/>
          <a:ln/>
        </p:spPr>
        <p:txBody>
          <a:bodyPr wrap="none" lIns="0" tIns="0" rIns="0" bIns="0" rtlCol="0" anchor="t"/>
          <a:lstStyle/>
          <a:p>
            <a:pPr marL="342900" indent="-342900">
              <a:lnSpc>
                <a:spcPts val="3000"/>
              </a:lnSpc>
              <a:buFontTx/>
              <a:buChar char="-"/>
            </a:pPr>
            <a:r>
              <a:rPr lang="en-US" sz="2000" i="1" err="1" smtClean="0">
                <a:solidFill>
                  <a:srgbClr val="CAD6DE"/>
                </a:solidFill>
                <a:latin typeface="+mj-lt"/>
                <a:ea typeface="Cabin" pitchFamily="34" charset="-122"/>
                <a:cs typeface="Cabin" pitchFamily="34" charset="-120"/>
              </a:rPr>
              <a:t>Xây</a:t>
            </a:r>
            <a:r>
              <a:rPr lang="en-US" sz="2000" i="1" smtClean="0">
                <a:solidFill>
                  <a:srgbClr val="CAD6DE"/>
                </a:solidFill>
                <a:latin typeface="+mj-lt"/>
                <a:ea typeface="Cabin" pitchFamily="34" charset="-122"/>
                <a:cs typeface="Cabin" pitchFamily="34" charset="-120"/>
              </a:rPr>
              <a:t> </a:t>
            </a:r>
            <a:r>
              <a:rPr lang="en-US" sz="2000" i="1">
                <a:solidFill>
                  <a:srgbClr val="CAD6DE"/>
                </a:solidFill>
                <a:latin typeface="+mj-lt"/>
                <a:ea typeface="Cabin" pitchFamily="34" charset="-122"/>
                <a:cs typeface="Cabin" pitchFamily="34" charset="-120"/>
              </a:rPr>
              <a:t>dựng quy trình thu thập, xử lý, </a:t>
            </a:r>
            <a:r>
              <a:rPr lang="en-US" sz="2000" i="1" err="1">
                <a:solidFill>
                  <a:srgbClr val="CAD6DE"/>
                </a:solidFill>
                <a:latin typeface="+mj-lt"/>
                <a:ea typeface="Cabin" pitchFamily="34" charset="-122"/>
                <a:cs typeface="Cabin" pitchFamily="34" charset="-120"/>
              </a:rPr>
              <a:t>lưu</a:t>
            </a:r>
            <a:r>
              <a:rPr lang="en-US" sz="2000" i="1">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trữ</a:t>
            </a:r>
            <a:endParaRPr lang="en-US" sz="2000" i="1" smtClean="0">
              <a:solidFill>
                <a:srgbClr val="CAD6DE"/>
              </a:solidFill>
              <a:latin typeface="+mj-lt"/>
              <a:ea typeface="Cabin" pitchFamily="34" charset="-122"/>
              <a:cs typeface="Cabin" pitchFamily="34" charset="-120"/>
            </a:endParaRPr>
          </a:p>
          <a:p>
            <a:pPr marL="342900" indent="-342900">
              <a:lnSpc>
                <a:spcPts val="3000"/>
              </a:lnSpc>
              <a:buFontTx/>
              <a:buChar char="-"/>
            </a:pPr>
            <a:r>
              <a:rPr lang="en-US" sz="2000" i="1" err="1" smtClean="0">
                <a:solidFill>
                  <a:srgbClr val="CAD6DE"/>
                </a:solidFill>
                <a:latin typeface="+mj-lt"/>
                <a:ea typeface="Cabin" pitchFamily="34" charset="-122"/>
                <a:cs typeface="Cabin" pitchFamily="34" charset="-120"/>
              </a:rPr>
              <a:t>Quản</a:t>
            </a:r>
            <a:r>
              <a:rPr lang="en-US" sz="2000" i="1" smtClean="0">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lý</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phiên</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bản</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truy</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cập</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kiểm</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soát</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thay</a:t>
            </a:r>
            <a:r>
              <a:rPr lang="en-US" sz="2000" i="1">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đổi</a:t>
            </a:r>
            <a:endParaRPr lang="en-US" sz="2000" i="1" smtClean="0">
              <a:solidFill>
                <a:srgbClr val="CAD6DE"/>
              </a:solidFill>
              <a:latin typeface="+mj-lt"/>
              <a:ea typeface="Cabin" pitchFamily="34" charset="-122"/>
              <a:cs typeface="Cabin" pitchFamily="34" charset="-120"/>
            </a:endParaRPr>
          </a:p>
          <a:p>
            <a:pPr marL="342900" indent="-342900">
              <a:lnSpc>
                <a:spcPts val="3000"/>
              </a:lnSpc>
              <a:buFontTx/>
              <a:buChar char="-"/>
            </a:pPr>
            <a:r>
              <a:rPr lang="en-US" sz="2000" i="1" err="1">
                <a:solidFill>
                  <a:srgbClr val="CAD6DE"/>
                </a:solidFill>
                <a:latin typeface="+mj-lt"/>
                <a:ea typeface="Cabin" pitchFamily="34" charset="-122"/>
                <a:cs typeface="Cabin" pitchFamily="34" charset="-120"/>
              </a:rPr>
              <a:t>T</a:t>
            </a:r>
            <a:r>
              <a:rPr lang="en-US" sz="2000" i="1" err="1" smtClean="0">
                <a:solidFill>
                  <a:srgbClr val="CAD6DE"/>
                </a:solidFill>
                <a:latin typeface="+mj-lt"/>
                <a:ea typeface="Cabin" pitchFamily="34" charset="-122"/>
                <a:cs typeface="Cabin" pitchFamily="34" charset="-120"/>
              </a:rPr>
              <a:t>hiết</a:t>
            </a:r>
            <a:r>
              <a:rPr lang="en-US" sz="2000" i="1" smtClean="0">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lập</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quy</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trình</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cảnh</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báo</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xử</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lý</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sự</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cố</a:t>
            </a:r>
            <a:r>
              <a:rPr lang="en-US" sz="2000" i="1" smtClean="0">
                <a:solidFill>
                  <a:srgbClr val="CAD6DE"/>
                </a:solidFill>
                <a:latin typeface="+mj-lt"/>
                <a:ea typeface="Cabin" pitchFamily="34" charset="-122"/>
                <a:cs typeface="Cabin" pitchFamily="34" charset="-120"/>
              </a:rPr>
              <a:t>.</a:t>
            </a:r>
            <a:endParaRPr lang="en-US" sz="2000" i="1">
              <a:latin typeface="+mj-lt"/>
            </a:endParaRPr>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9144000" y="0"/>
            <a:ext cx="5486400" cy="8229600"/>
          </a:xfrm>
          <a:prstGeom prst="rect">
            <a:avLst/>
          </a:prstGeom>
        </p:spPr>
      </p:pic>
      <p:sp>
        <p:nvSpPr>
          <p:cNvPr id="3" name="Text 0"/>
          <p:cNvSpPr/>
          <p:nvPr/>
        </p:nvSpPr>
        <p:spPr>
          <a:xfrm>
            <a:off x="833199" y="1108114"/>
            <a:ext cx="7477601" cy="2100620"/>
          </a:xfrm>
          <a:prstGeom prst="rect">
            <a:avLst/>
          </a:prstGeom>
          <a:noFill/>
          <a:ln/>
        </p:spPr>
        <p:txBody>
          <a:bodyPr wrap="square" lIns="0" tIns="0" rIns="0" bIns="0" rtlCol="0" anchor="t"/>
          <a:lstStyle/>
          <a:p>
            <a:pPr marL="0" indent="0">
              <a:lnSpc>
                <a:spcPts val="5500"/>
              </a:lnSpc>
              <a:buNone/>
            </a:pPr>
            <a:r>
              <a:rPr lang="en-US" sz="7000" b="1" err="1" smtClean="0">
                <a:solidFill>
                  <a:srgbClr val="FFFFFF"/>
                </a:solidFill>
                <a:latin typeface="+mj-lt"/>
                <a:ea typeface="Unbounded" pitchFamily="34" charset="-122"/>
                <a:cs typeface="Unbounded" pitchFamily="34" charset="-120"/>
              </a:rPr>
              <a:t>Bảo</a:t>
            </a:r>
            <a:r>
              <a:rPr lang="en-US" sz="7000" b="1" smtClean="0">
                <a:solidFill>
                  <a:srgbClr val="FFFFFF"/>
                </a:solidFill>
                <a:latin typeface="+mj-lt"/>
                <a:ea typeface="Unbounded" pitchFamily="34" charset="-122"/>
                <a:cs typeface="Unbounded" pitchFamily="34" charset="-120"/>
              </a:rPr>
              <a:t> </a:t>
            </a:r>
            <a:r>
              <a:rPr lang="en-US" sz="7000" b="1" err="1" smtClean="0">
                <a:solidFill>
                  <a:srgbClr val="FFFFFF"/>
                </a:solidFill>
                <a:latin typeface="+mj-lt"/>
                <a:ea typeface="Unbounded" pitchFamily="34" charset="-122"/>
                <a:cs typeface="Unbounded" pitchFamily="34" charset="-120"/>
              </a:rPr>
              <a:t>mật</a:t>
            </a:r>
            <a:endParaRPr lang="en-US" sz="7000" b="1">
              <a:latin typeface="+mj-lt"/>
            </a:endParaRPr>
          </a:p>
        </p:txBody>
      </p:sp>
      <p:sp>
        <p:nvSpPr>
          <p:cNvPr id="4" name="Shape 1"/>
          <p:cNvSpPr/>
          <p:nvPr/>
        </p:nvSpPr>
        <p:spPr>
          <a:xfrm>
            <a:off x="833199" y="3113484"/>
            <a:ext cx="3619857" cy="2111097"/>
          </a:xfrm>
          <a:prstGeom prst="roundRect">
            <a:avLst>
              <a:gd name="adj" fmla="val 1691"/>
            </a:avLst>
          </a:prstGeom>
          <a:solidFill>
            <a:srgbClr val="304755"/>
          </a:solidFill>
          <a:ln/>
        </p:spPr>
      </p:sp>
      <p:sp>
        <p:nvSpPr>
          <p:cNvPr id="5" name="Text 2"/>
          <p:cNvSpPr/>
          <p:nvPr/>
        </p:nvSpPr>
        <p:spPr>
          <a:xfrm>
            <a:off x="1071204" y="3351490"/>
            <a:ext cx="3276599" cy="350044"/>
          </a:xfrm>
          <a:prstGeom prst="rect">
            <a:avLst/>
          </a:prstGeom>
          <a:noFill/>
          <a:ln/>
        </p:spPr>
        <p:txBody>
          <a:bodyPr wrap="none" lIns="0" tIns="0" rIns="0" bIns="0" rtlCol="0" anchor="t"/>
          <a:lstStyle/>
          <a:p>
            <a:pPr marL="0" indent="0">
              <a:lnSpc>
                <a:spcPts val="2750"/>
              </a:lnSpc>
              <a:buNone/>
            </a:pPr>
            <a:r>
              <a:rPr lang="en-US" sz="3000" b="1">
                <a:solidFill>
                  <a:srgbClr val="CAD6DE"/>
                </a:solidFill>
                <a:latin typeface="+mj-lt"/>
                <a:ea typeface="Unbounded" pitchFamily="34" charset="-122"/>
                <a:cs typeface="Unbounded" pitchFamily="34" charset="-120"/>
              </a:rPr>
              <a:t>Toàn vẹn dữ liệu</a:t>
            </a:r>
            <a:endParaRPr lang="en-US" sz="3000" b="1">
              <a:latin typeface="+mj-lt"/>
            </a:endParaRPr>
          </a:p>
        </p:txBody>
      </p:sp>
      <p:sp>
        <p:nvSpPr>
          <p:cNvPr id="6" name="Text 3"/>
          <p:cNvSpPr/>
          <p:nvPr/>
        </p:nvSpPr>
        <p:spPr>
          <a:xfrm>
            <a:off x="1071205" y="3844289"/>
            <a:ext cx="3143845" cy="1238987"/>
          </a:xfrm>
          <a:prstGeom prst="rect">
            <a:avLst/>
          </a:prstGeom>
          <a:noFill/>
          <a:ln/>
        </p:spPr>
        <p:txBody>
          <a:bodyPr wrap="square" lIns="0" tIns="0" rIns="0" bIns="0" rtlCol="0" anchor="t"/>
          <a:lstStyle/>
          <a:p>
            <a:pPr marL="0" indent="0">
              <a:lnSpc>
                <a:spcPts val="2950"/>
              </a:lnSpc>
              <a:buNone/>
            </a:pPr>
            <a:r>
              <a:rPr lang="en-US" i="1">
                <a:solidFill>
                  <a:srgbClr val="CAD6DE"/>
                </a:solidFill>
                <a:latin typeface="+mj-lt"/>
                <a:ea typeface="Cabin" pitchFamily="34" charset="-122"/>
                <a:cs typeface="Cabin" pitchFamily="34" charset="-120"/>
              </a:rPr>
              <a:t>Kiểm soát truy cập chặt </a:t>
            </a:r>
            <a:r>
              <a:rPr lang="en-US" i="1" smtClean="0">
                <a:solidFill>
                  <a:srgbClr val="CAD6DE"/>
                </a:solidFill>
                <a:latin typeface="+mj-lt"/>
                <a:ea typeface="Cabin" pitchFamily="34" charset="-122"/>
                <a:cs typeface="Cabin" pitchFamily="34" charset="-120"/>
              </a:rPr>
              <a:t>chẽ, xây dựng DR và versioning để đảm bảo dữ lliệu an toàn trước sự cố</a:t>
            </a:r>
            <a:endParaRPr lang="en-US" i="1">
              <a:latin typeface="+mj-lt"/>
            </a:endParaRPr>
          </a:p>
        </p:txBody>
      </p:sp>
      <p:sp>
        <p:nvSpPr>
          <p:cNvPr id="7" name="Shape 4"/>
          <p:cNvSpPr/>
          <p:nvPr/>
        </p:nvSpPr>
        <p:spPr>
          <a:xfrm>
            <a:off x="4691063" y="3113484"/>
            <a:ext cx="3619857" cy="2111097"/>
          </a:xfrm>
          <a:prstGeom prst="roundRect">
            <a:avLst>
              <a:gd name="adj" fmla="val 1691"/>
            </a:avLst>
          </a:prstGeom>
          <a:solidFill>
            <a:srgbClr val="304755"/>
          </a:solidFill>
          <a:ln/>
        </p:spPr>
      </p:sp>
      <p:sp>
        <p:nvSpPr>
          <p:cNvPr id="8" name="Text 5"/>
          <p:cNvSpPr/>
          <p:nvPr/>
        </p:nvSpPr>
        <p:spPr>
          <a:xfrm>
            <a:off x="4929067" y="3351490"/>
            <a:ext cx="3050011" cy="350044"/>
          </a:xfrm>
          <a:prstGeom prst="rect">
            <a:avLst/>
          </a:prstGeom>
          <a:noFill/>
          <a:ln/>
        </p:spPr>
        <p:txBody>
          <a:bodyPr wrap="none" lIns="0" tIns="0" rIns="0" bIns="0" rtlCol="0" anchor="t"/>
          <a:lstStyle/>
          <a:p>
            <a:pPr marL="0" indent="0">
              <a:lnSpc>
                <a:spcPts val="2750"/>
              </a:lnSpc>
              <a:buNone/>
            </a:pPr>
            <a:r>
              <a:rPr lang="en-US" sz="3000" b="1">
                <a:solidFill>
                  <a:srgbClr val="CAD6DE"/>
                </a:solidFill>
                <a:latin typeface="+mj-lt"/>
                <a:ea typeface="Unbounded" pitchFamily="34" charset="-122"/>
                <a:cs typeface="Unbounded" pitchFamily="34" charset="-120"/>
              </a:rPr>
              <a:t>Bảo mật dữ liệu</a:t>
            </a:r>
            <a:endParaRPr lang="en-US" sz="3000" b="1">
              <a:latin typeface="+mj-lt"/>
            </a:endParaRPr>
          </a:p>
        </p:txBody>
      </p:sp>
      <p:sp>
        <p:nvSpPr>
          <p:cNvPr id="9" name="Text 6"/>
          <p:cNvSpPr/>
          <p:nvPr/>
        </p:nvSpPr>
        <p:spPr>
          <a:xfrm>
            <a:off x="4929068" y="3844290"/>
            <a:ext cx="3143845" cy="1142286"/>
          </a:xfrm>
          <a:prstGeom prst="rect">
            <a:avLst/>
          </a:prstGeom>
          <a:noFill/>
          <a:ln/>
        </p:spPr>
        <p:txBody>
          <a:bodyPr wrap="square" lIns="0" tIns="0" rIns="0" bIns="0" rtlCol="0" anchor="t"/>
          <a:lstStyle/>
          <a:p>
            <a:pPr marL="0" indent="0">
              <a:lnSpc>
                <a:spcPts val="2950"/>
              </a:lnSpc>
              <a:buNone/>
            </a:pPr>
            <a:r>
              <a:rPr lang="en-US" i="1">
                <a:solidFill>
                  <a:srgbClr val="CAD6DE"/>
                </a:solidFill>
                <a:latin typeface="+mj-lt"/>
                <a:ea typeface="Cabin" pitchFamily="34" charset="-122"/>
                <a:cs typeface="Cabin" pitchFamily="34" charset="-120"/>
              </a:rPr>
              <a:t>Mã hóa dữ </a:t>
            </a:r>
            <a:r>
              <a:rPr lang="en-US" i="1" smtClean="0">
                <a:solidFill>
                  <a:srgbClr val="CAD6DE"/>
                </a:solidFill>
                <a:latin typeface="+mj-lt"/>
                <a:ea typeface="Cabin" pitchFamily="34" charset="-122"/>
                <a:cs typeface="Cabin" pitchFamily="34" charset="-120"/>
              </a:rPr>
              <a:t>liệu</a:t>
            </a:r>
            <a:r>
              <a:rPr lang="en-US" i="1">
                <a:solidFill>
                  <a:srgbClr val="CAD6DE"/>
                </a:solidFill>
                <a:latin typeface="+mj-lt"/>
                <a:ea typeface="Cabin" pitchFamily="34" charset="-122"/>
                <a:cs typeface="Cabin" pitchFamily="34" charset="-120"/>
              </a:rPr>
              <a:t> </a:t>
            </a:r>
            <a:r>
              <a:rPr lang="en-US" i="1" smtClean="0">
                <a:solidFill>
                  <a:srgbClr val="CAD6DE"/>
                </a:solidFill>
                <a:latin typeface="+mj-lt"/>
                <a:ea typeface="Cabin" pitchFamily="34" charset="-122"/>
                <a:cs typeface="Cabin" pitchFamily="34" charset="-120"/>
              </a:rPr>
              <a:t>và các kết nối đến hạ tầng, </a:t>
            </a:r>
            <a:r>
              <a:rPr lang="en-US" i="1">
                <a:solidFill>
                  <a:srgbClr val="CAD6DE"/>
                </a:solidFill>
                <a:latin typeface="+mj-lt"/>
                <a:ea typeface="Cabin" pitchFamily="34" charset="-122"/>
                <a:cs typeface="Cabin" pitchFamily="34" charset="-120"/>
              </a:rPr>
              <a:t>bảo vệ chống xâm nhập. Tuân thủ các tiêu chuẩn bảo mật.</a:t>
            </a:r>
            <a:endParaRPr lang="en-US" i="1">
              <a:latin typeface="+mj-lt"/>
            </a:endParaRPr>
          </a:p>
        </p:txBody>
      </p:sp>
      <p:sp>
        <p:nvSpPr>
          <p:cNvPr id="10" name="Shape 7"/>
          <p:cNvSpPr/>
          <p:nvPr/>
        </p:nvSpPr>
        <p:spPr>
          <a:xfrm>
            <a:off x="833199" y="5462588"/>
            <a:ext cx="3619857" cy="2111097"/>
          </a:xfrm>
          <a:prstGeom prst="roundRect">
            <a:avLst>
              <a:gd name="adj" fmla="val 1691"/>
            </a:avLst>
          </a:prstGeom>
          <a:solidFill>
            <a:srgbClr val="304755"/>
          </a:solidFill>
          <a:ln/>
        </p:spPr>
      </p:sp>
      <p:sp>
        <p:nvSpPr>
          <p:cNvPr id="11" name="Text 8"/>
          <p:cNvSpPr/>
          <p:nvPr/>
        </p:nvSpPr>
        <p:spPr>
          <a:xfrm>
            <a:off x="1071204" y="5700593"/>
            <a:ext cx="3143845" cy="350044"/>
          </a:xfrm>
          <a:prstGeom prst="rect">
            <a:avLst/>
          </a:prstGeom>
          <a:noFill/>
          <a:ln/>
        </p:spPr>
        <p:txBody>
          <a:bodyPr wrap="none" lIns="0" tIns="0" rIns="0" bIns="0" rtlCol="0" anchor="t"/>
          <a:lstStyle/>
          <a:p>
            <a:pPr marL="0" indent="0">
              <a:lnSpc>
                <a:spcPts val="2750"/>
              </a:lnSpc>
              <a:buNone/>
            </a:pPr>
            <a:r>
              <a:rPr lang="en-US" sz="3000" b="1">
                <a:solidFill>
                  <a:srgbClr val="CAD6DE"/>
                </a:solidFill>
                <a:latin typeface="+mj-lt"/>
                <a:ea typeface="Unbounded" pitchFamily="34" charset="-122"/>
                <a:cs typeface="Unbounded" pitchFamily="34" charset="-120"/>
              </a:rPr>
              <a:t>Quyền riêng tư</a:t>
            </a:r>
            <a:endParaRPr lang="en-US" sz="3000" b="1">
              <a:latin typeface="+mj-lt"/>
            </a:endParaRPr>
          </a:p>
        </p:txBody>
      </p:sp>
      <p:sp>
        <p:nvSpPr>
          <p:cNvPr id="12" name="Text 9"/>
          <p:cNvSpPr/>
          <p:nvPr/>
        </p:nvSpPr>
        <p:spPr>
          <a:xfrm>
            <a:off x="1071205" y="6193393"/>
            <a:ext cx="3143845" cy="1142286"/>
          </a:xfrm>
          <a:prstGeom prst="rect">
            <a:avLst/>
          </a:prstGeom>
          <a:noFill/>
          <a:ln/>
        </p:spPr>
        <p:txBody>
          <a:bodyPr wrap="square" lIns="0" tIns="0" rIns="0" bIns="0" rtlCol="0" anchor="t"/>
          <a:lstStyle/>
          <a:p>
            <a:pPr marL="0" indent="0">
              <a:lnSpc>
                <a:spcPts val="2950"/>
              </a:lnSpc>
              <a:buNone/>
            </a:pPr>
            <a:r>
              <a:rPr lang="en-US" i="1">
                <a:solidFill>
                  <a:srgbClr val="CAD6DE"/>
                </a:solidFill>
                <a:latin typeface="+mj-lt"/>
                <a:ea typeface="Cabin" pitchFamily="34" charset="-122"/>
                <a:cs typeface="Cabin" pitchFamily="34" charset="-120"/>
              </a:rPr>
              <a:t>Tuân thủ các quy định về bảo mật thông tin cá nhân. Đảm bảo quyền riêng tư khách hàng.</a:t>
            </a:r>
            <a:endParaRPr lang="en-US" i="1">
              <a:latin typeface="+mj-lt"/>
            </a:endParaRPr>
          </a:p>
        </p:txBody>
      </p:sp>
      <p:sp>
        <p:nvSpPr>
          <p:cNvPr id="13" name="Shape 10"/>
          <p:cNvSpPr/>
          <p:nvPr/>
        </p:nvSpPr>
        <p:spPr>
          <a:xfrm>
            <a:off x="4691063" y="5462588"/>
            <a:ext cx="3619857" cy="2111097"/>
          </a:xfrm>
          <a:prstGeom prst="roundRect">
            <a:avLst>
              <a:gd name="adj" fmla="val 1691"/>
            </a:avLst>
          </a:prstGeom>
          <a:solidFill>
            <a:srgbClr val="304755"/>
          </a:solidFill>
          <a:ln/>
        </p:spPr>
      </p:sp>
      <p:sp>
        <p:nvSpPr>
          <p:cNvPr id="14" name="Text 11"/>
          <p:cNvSpPr/>
          <p:nvPr/>
        </p:nvSpPr>
        <p:spPr>
          <a:xfrm>
            <a:off x="4929068" y="5700593"/>
            <a:ext cx="3050010" cy="350044"/>
          </a:xfrm>
          <a:prstGeom prst="rect">
            <a:avLst/>
          </a:prstGeom>
          <a:noFill/>
          <a:ln/>
        </p:spPr>
        <p:txBody>
          <a:bodyPr wrap="none" lIns="0" tIns="0" rIns="0" bIns="0" rtlCol="0" anchor="t"/>
          <a:lstStyle/>
          <a:p>
            <a:pPr marL="0" indent="0">
              <a:lnSpc>
                <a:spcPts val="2750"/>
              </a:lnSpc>
              <a:buNone/>
            </a:pPr>
            <a:r>
              <a:rPr lang="en-US" sz="3000" b="1">
                <a:solidFill>
                  <a:srgbClr val="CAD6DE"/>
                </a:solidFill>
                <a:latin typeface="+mj-lt"/>
                <a:ea typeface="Unbounded" pitchFamily="34" charset="-122"/>
                <a:cs typeface="Unbounded" pitchFamily="34" charset="-120"/>
              </a:rPr>
              <a:t>Quản lý rủi ro</a:t>
            </a:r>
            <a:endParaRPr lang="en-US" sz="3000" b="1">
              <a:latin typeface="+mj-lt"/>
            </a:endParaRPr>
          </a:p>
        </p:txBody>
      </p:sp>
      <p:sp>
        <p:nvSpPr>
          <p:cNvPr id="15" name="Text 12"/>
          <p:cNvSpPr/>
          <p:nvPr/>
        </p:nvSpPr>
        <p:spPr>
          <a:xfrm>
            <a:off x="4929068" y="6193393"/>
            <a:ext cx="3143845" cy="1229962"/>
          </a:xfrm>
          <a:prstGeom prst="rect">
            <a:avLst/>
          </a:prstGeom>
          <a:noFill/>
          <a:ln/>
        </p:spPr>
        <p:txBody>
          <a:bodyPr wrap="square" lIns="0" tIns="0" rIns="0" bIns="0" rtlCol="0" anchor="t"/>
          <a:lstStyle/>
          <a:p>
            <a:pPr marL="0" indent="0">
              <a:lnSpc>
                <a:spcPts val="2950"/>
              </a:lnSpc>
              <a:buNone/>
            </a:pPr>
            <a:r>
              <a:rPr lang="en-US" i="1">
                <a:solidFill>
                  <a:srgbClr val="CAD6DE"/>
                </a:solidFill>
                <a:latin typeface="+mj-lt"/>
                <a:ea typeface="Cabin" pitchFamily="34" charset="-122"/>
                <a:cs typeface="Cabin" pitchFamily="34" charset="-120"/>
              </a:rPr>
              <a:t>Đánh giá rủi ro thường xuyên, lập kế hoạch ứng phó </a:t>
            </a:r>
            <a:r>
              <a:rPr lang="en-US" i="1" smtClean="0">
                <a:solidFill>
                  <a:srgbClr val="CAD6DE"/>
                </a:solidFill>
                <a:latin typeface="+mj-lt"/>
                <a:ea typeface="Cabin" pitchFamily="34" charset="-122"/>
                <a:cs typeface="Cabin" pitchFamily="34" charset="-120"/>
              </a:rPr>
              <a:t>chủ động với sự cố có thể xảy ra</a:t>
            </a:r>
            <a:endParaRPr lang="en-US" i="1">
              <a:latin typeface="+mj-lt"/>
            </a:endParaRPr>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pic>
        <p:nvPicPr>
          <p:cNvPr id="29" name="Image 1" descr="preencoded.png"/>
          <p:cNvPicPr>
            <a:picLocks noChangeAspect="1"/>
          </p:cNvPicPr>
          <p:nvPr/>
        </p:nvPicPr>
        <p:blipFill>
          <a:blip r:embed="rId3"/>
          <a:stretch>
            <a:fillRect/>
          </a:stretch>
        </p:blipFill>
        <p:spPr>
          <a:xfrm>
            <a:off x="2584549" y="3161348"/>
            <a:ext cx="2628543" cy="1097399"/>
          </a:xfrm>
          <a:prstGeom prst="rect">
            <a:avLst/>
          </a:prstGeom>
        </p:spPr>
      </p:pic>
      <p:sp>
        <p:nvSpPr>
          <p:cNvPr id="2" name="Text 0"/>
          <p:cNvSpPr/>
          <p:nvPr/>
        </p:nvSpPr>
        <p:spPr>
          <a:xfrm>
            <a:off x="710565" y="645497"/>
            <a:ext cx="6857643" cy="569238"/>
          </a:xfrm>
          <a:prstGeom prst="rect">
            <a:avLst/>
          </a:prstGeom>
          <a:noFill/>
          <a:ln/>
        </p:spPr>
        <p:txBody>
          <a:bodyPr wrap="none" lIns="0" tIns="0" rIns="0" bIns="0" rtlCol="0" anchor="t"/>
          <a:lstStyle/>
          <a:p>
            <a:pPr marL="0" indent="0">
              <a:lnSpc>
                <a:spcPts val="4450"/>
              </a:lnSpc>
              <a:buNone/>
            </a:pPr>
            <a:r>
              <a:rPr lang="en-US" sz="7000" b="1" err="1" smtClean="0">
                <a:solidFill>
                  <a:srgbClr val="FFFFFF"/>
                </a:solidFill>
                <a:latin typeface="+mj-lt"/>
                <a:ea typeface="Unbounded" pitchFamily="34" charset="-122"/>
                <a:cs typeface="Unbounded" pitchFamily="34" charset="-120"/>
              </a:rPr>
              <a:t>Cải</a:t>
            </a:r>
            <a:r>
              <a:rPr lang="en-US" sz="7000" b="1" smtClean="0">
                <a:solidFill>
                  <a:srgbClr val="FFFFFF"/>
                </a:solidFill>
                <a:latin typeface="+mj-lt"/>
                <a:ea typeface="Unbounded" pitchFamily="34" charset="-122"/>
                <a:cs typeface="Unbounded" pitchFamily="34" charset="-120"/>
              </a:rPr>
              <a:t> </a:t>
            </a:r>
            <a:r>
              <a:rPr lang="en-US" sz="7000" b="1" err="1" smtClean="0">
                <a:solidFill>
                  <a:srgbClr val="FFFFFF"/>
                </a:solidFill>
                <a:latin typeface="+mj-lt"/>
                <a:ea typeface="Unbounded" pitchFamily="34" charset="-122"/>
                <a:cs typeface="Unbounded" pitchFamily="34" charset="-120"/>
              </a:rPr>
              <a:t>tiến</a:t>
            </a:r>
            <a:r>
              <a:rPr lang="en-US" sz="7000" b="1" smtClean="0">
                <a:solidFill>
                  <a:srgbClr val="FFFFFF"/>
                </a:solidFill>
                <a:latin typeface="+mj-lt"/>
                <a:ea typeface="Unbounded" pitchFamily="34" charset="-122"/>
                <a:cs typeface="Unbounded" pitchFamily="34" charset="-120"/>
              </a:rPr>
              <a:t> </a:t>
            </a:r>
            <a:r>
              <a:rPr lang="en-US" sz="7000" b="1" err="1" smtClean="0">
                <a:solidFill>
                  <a:srgbClr val="FFFFFF"/>
                </a:solidFill>
                <a:latin typeface="+mj-lt"/>
                <a:ea typeface="Unbounded" pitchFamily="34" charset="-122"/>
                <a:cs typeface="Unbounded" pitchFamily="34" charset="-120"/>
              </a:rPr>
              <a:t>và</a:t>
            </a:r>
            <a:r>
              <a:rPr lang="en-US" sz="7000" b="1" smtClean="0">
                <a:solidFill>
                  <a:srgbClr val="FFFFFF"/>
                </a:solidFill>
                <a:latin typeface="+mj-lt"/>
                <a:ea typeface="Unbounded" pitchFamily="34" charset="-122"/>
                <a:cs typeface="Unbounded" pitchFamily="34" charset="-120"/>
              </a:rPr>
              <a:t> </a:t>
            </a:r>
            <a:r>
              <a:rPr lang="en-US" sz="7000" b="1" err="1" smtClean="0">
                <a:solidFill>
                  <a:srgbClr val="FFFFFF"/>
                </a:solidFill>
                <a:latin typeface="+mj-lt"/>
                <a:ea typeface="Unbounded" pitchFamily="34" charset="-122"/>
                <a:cs typeface="Unbounded" pitchFamily="34" charset="-120"/>
              </a:rPr>
              <a:t>tối</a:t>
            </a:r>
            <a:r>
              <a:rPr lang="en-US" sz="7000" b="1" smtClean="0">
                <a:solidFill>
                  <a:srgbClr val="FFFFFF"/>
                </a:solidFill>
                <a:latin typeface="+mj-lt"/>
                <a:ea typeface="Unbounded" pitchFamily="34" charset="-122"/>
                <a:cs typeface="Unbounded" pitchFamily="34" charset="-120"/>
              </a:rPr>
              <a:t> </a:t>
            </a:r>
            <a:r>
              <a:rPr lang="en-US" sz="7000" b="1" err="1" smtClean="0">
                <a:solidFill>
                  <a:srgbClr val="FFFFFF"/>
                </a:solidFill>
                <a:latin typeface="+mj-lt"/>
                <a:ea typeface="Unbounded" pitchFamily="34" charset="-122"/>
                <a:cs typeface="Unbounded" pitchFamily="34" charset="-120"/>
              </a:rPr>
              <a:t>ưu</a:t>
            </a:r>
            <a:endParaRPr lang="en-US" sz="7000" b="1">
              <a:latin typeface="+mj-lt"/>
            </a:endParaRPr>
          </a:p>
        </p:txBody>
      </p:sp>
      <p:pic>
        <p:nvPicPr>
          <p:cNvPr id="3" name="Image 0" descr="preencoded.png"/>
          <p:cNvPicPr>
            <a:picLocks noChangeAspect="1"/>
          </p:cNvPicPr>
          <p:nvPr/>
        </p:nvPicPr>
        <p:blipFill>
          <a:blip r:embed="rId4"/>
          <a:stretch>
            <a:fillRect/>
          </a:stretch>
        </p:blipFill>
        <p:spPr>
          <a:xfrm>
            <a:off x="3241834" y="2015609"/>
            <a:ext cx="1314212" cy="1097399"/>
          </a:xfrm>
          <a:prstGeom prst="rect">
            <a:avLst/>
          </a:prstGeom>
        </p:spPr>
      </p:pic>
      <p:sp>
        <p:nvSpPr>
          <p:cNvPr id="4" name="Text 1"/>
          <p:cNvSpPr/>
          <p:nvPr/>
        </p:nvSpPr>
        <p:spPr>
          <a:xfrm>
            <a:off x="3841790" y="2506265"/>
            <a:ext cx="114062" cy="387072"/>
          </a:xfrm>
          <a:prstGeom prst="rect">
            <a:avLst/>
          </a:prstGeom>
          <a:noFill/>
          <a:ln/>
        </p:spPr>
        <p:txBody>
          <a:bodyPr wrap="none" lIns="0" tIns="0" rIns="0" bIns="0" rtlCol="0" anchor="t"/>
          <a:lstStyle/>
          <a:p>
            <a:pPr marL="0" indent="0" algn="ctr">
              <a:lnSpc>
                <a:spcPts val="3000"/>
              </a:lnSpc>
              <a:buNone/>
            </a:pPr>
            <a:r>
              <a:rPr lang="en-US" sz="2000">
                <a:solidFill>
                  <a:srgbClr val="CAD6DE"/>
                </a:solidFill>
                <a:latin typeface="+mj-lt"/>
                <a:ea typeface="Unbounded" pitchFamily="34" charset="-122"/>
                <a:cs typeface="Unbounded" pitchFamily="34" charset="-120"/>
              </a:rPr>
              <a:t>1</a:t>
            </a:r>
            <a:endParaRPr lang="en-US" sz="2000">
              <a:latin typeface="+mj-lt"/>
            </a:endParaRPr>
          </a:p>
        </p:txBody>
      </p:sp>
      <p:sp>
        <p:nvSpPr>
          <p:cNvPr id="5" name="Text 2"/>
          <p:cNvSpPr/>
          <p:nvPr/>
        </p:nvSpPr>
        <p:spPr>
          <a:xfrm>
            <a:off x="4749522" y="2209085"/>
            <a:ext cx="8916374" cy="369452"/>
          </a:xfrm>
          <a:prstGeom prst="rect">
            <a:avLst/>
          </a:prstGeom>
          <a:noFill/>
          <a:ln/>
        </p:spPr>
        <p:txBody>
          <a:bodyPr wrap="none" lIns="0" tIns="0" rIns="0" bIns="0" rtlCol="0" anchor="t"/>
          <a:lstStyle/>
          <a:p>
            <a:pPr marL="0" indent="0" algn="l">
              <a:lnSpc>
                <a:spcPts val="2200"/>
              </a:lnSpc>
              <a:buNone/>
            </a:pPr>
            <a:r>
              <a:rPr lang="en-US" sz="3000" b="1">
                <a:solidFill>
                  <a:srgbClr val="CAD6DE"/>
                </a:solidFill>
                <a:latin typeface="+mj-lt"/>
                <a:ea typeface="Unbounded" pitchFamily="34" charset="-122"/>
                <a:cs typeface="Unbounded" pitchFamily="34" charset="-120"/>
              </a:rPr>
              <a:t>Tối </a:t>
            </a:r>
            <a:r>
              <a:rPr lang="en-US" sz="3000" b="1" err="1">
                <a:solidFill>
                  <a:srgbClr val="CAD6DE"/>
                </a:solidFill>
                <a:latin typeface="+mj-lt"/>
                <a:ea typeface="Unbounded" pitchFamily="34" charset="-122"/>
                <a:cs typeface="Unbounded" pitchFamily="34" charset="-120"/>
              </a:rPr>
              <a:t>ưu</a:t>
            </a:r>
            <a:r>
              <a:rPr lang="en-US" sz="3000" b="1">
                <a:solidFill>
                  <a:srgbClr val="CAD6DE"/>
                </a:solidFill>
                <a:latin typeface="+mj-lt"/>
                <a:ea typeface="Unbounded" pitchFamily="34" charset="-122"/>
                <a:cs typeface="Unbounded" pitchFamily="34" charset="-120"/>
              </a:rPr>
              <a:t> </a:t>
            </a:r>
            <a:r>
              <a:rPr lang="en-US" sz="3000" b="1" err="1" smtClean="0">
                <a:solidFill>
                  <a:srgbClr val="CAD6DE"/>
                </a:solidFill>
                <a:latin typeface="+mj-lt"/>
                <a:ea typeface="Unbounded" pitchFamily="34" charset="-122"/>
                <a:cs typeface="Unbounded" pitchFamily="34" charset="-120"/>
              </a:rPr>
              <a:t>hóa</a:t>
            </a:r>
            <a:r>
              <a:rPr lang="en-US" sz="3000" b="1" smtClean="0">
                <a:solidFill>
                  <a:srgbClr val="CAD6DE"/>
                </a:solidFill>
                <a:latin typeface="+mj-lt"/>
                <a:ea typeface="Unbounded" pitchFamily="34" charset="-122"/>
                <a:cs typeface="Unbounded" pitchFamily="34" charset="-120"/>
              </a:rPr>
              <a:t> </a:t>
            </a:r>
            <a:r>
              <a:rPr lang="en-US" sz="3000" b="1" err="1" smtClean="0">
                <a:solidFill>
                  <a:srgbClr val="CAD6DE"/>
                </a:solidFill>
                <a:latin typeface="+mj-lt"/>
                <a:ea typeface="Unbounded" pitchFamily="34" charset="-122"/>
                <a:cs typeface="Unbounded" pitchFamily="34" charset="-120"/>
              </a:rPr>
              <a:t>các</a:t>
            </a:r>
            <a:r>
              <a:rPr lang="en-US" sz="3000" b="1" smtClean="0">
                <a:solidFill>
                  <a:srgbClr val="CAD6DE"/>
                </a:solidFill>
                <a:latin typeface="+mj-lt"/>
                <a:ea typeface="Unbounded" pitchFamily="34" charset="-122"/>
                <a:cs typeface="Unbounded" pitchFamily="34" charset="-120"/>
              </a:rPr>
              <a:t> </a:t>
            </a:r>
            <a:r>
              <a:rPr lang="en-US" sz="3000" b="1" err="1" smtClean="0">
                <a:solidFill>
                  <a:srgbClr val="CAD6DE"/>
                </a:solidFill>
                <a:latin typeface="+mj-lt"/>
                <a:ea typeface="Unbounded" pitchFamily="34" charset="-122"/>
                <a:cs typeface="Unbounded" pitchFamily="34" charset="-120"/>
              </a:rPr>
              <a:t>câu</a:t>
            </a:r>
            <a:r>
              <a:rPr lang="en-US" sz="3000" b="1" smtClean="0">
                <a:solidFill>
                  <a:srgbClr val="CAD6DE"/>
                </a:solidFill>
                <a:latin typeface="+mj-lt"/>
                <a:ea typeface="Unbounded" pitchFamily="34" charset="-122"/>
                <a:cs typeface="Unbounded" pitchFamily="34" charset="-120"/>
              </a:rPr>
              <a:t> </a:t>
            </a:r>
            <a:r>
              <a:rPr lang="en-US" sz="3000" b="1">
                <a:solidFill>
                  <a:srgbClr val="CAD6DE"/>
                </a:solidFill>
                <a:latin typeface="+mj-lt"/>
                <a:ea typeface="Unbounded" pitchFamily="34" charset="-122"/>
                <a:cs typeface="Unbounded" pitchFamily="34" charset="-120"/>
              </a:rPr>
              <a:t>truy vấn</a:t>
            </a:r>
            <a:endParaRPr lang="en-US" sz="3000" b="1">
              <a:latin typeface="+mj-lt"/>
            </a:endParaRPr>
          </a:p>
        </p:txBody>
      </p:sp>
      <p:sp>
        <p:nvSpPr>
          <p:cNvPr id="6" name="Text 3"/>
          <p:cNvSpPr/>
          <p:nvPr/>
        </p:nvSpPr>
        <p:spPr>
          <a:xfrm>
            <a:off x="4749522" y="2609850"/>
            <a:ext cx="7951870" cy="309682"/>
          </a:xfrm>
          <a:prstGeom prst="rect">
            <a:avLst/>
          </a:prstGeom>
          <a:noFill/>
          <a:ln/>
        </p:spPr>
        <p:txBody>
          <a:bodyPr wrap="none" lIns="0" tIns="0" rIns="0" bIns="0" rtlCol="0" anchor="t"/>
          <a:lstStyle/>
          <a:p>
            <a:pPr marL="0" indent="0" algn="l">
              <a:lnSpc>
                <a:spcPts val="2400"/>
              </a:lnSpc>
              <a:buNone/>
            </a:pPr>
            <a:r>
              <a:rPr lang="en-US" sz="1500" i="1">
                <a:solidFill>
                  <a:srgbClr val="CAD6DE"/>
                </a:solidFill>
                <a:latin typeface="+mj-lt"/>
                <a:ea typeface="Cabin" pitchFamily="34" charset="-122"/>
                <a:cs typeface="Cabin" pitchFamily="34" charset="-120"/>
              </a:rPr>
              <a:t>Giảm thời gian </a:t>
            </a:r>
            <a:r>
              <a:rPr lang="en-US" sz="1500" i="1" err="1">
                <a:solidFill>
                  <a:srgbClr val="CAD6DE"/>
                </a:solidFill>
                <a:latin typeface="+mj-lt"/>
                <a:ea typeface="Cabin" pitchFamily="34" charset="-122"/>
                <a:cs typeface="Cabin" pitchFamily="34" charset="-120"/>
              </a:rPr>
              <a:t>xử</a:t>
            </a:r>
            <a:r>
              <a:rPr lang="en-US" sz="1500" i="1">
                <a:solidFill>
                  <a:srgbClr val="CAD6DE"/>
                </a:solidFill>
                <a:latin typeface="+mj-lt"/>
                <a:ea typeface="Cabin" pitchFamily="34" charset="-122"/>
                <a:cs typeface="Cabin" pitchFamily="34" charset="-120"/>
              </a:rPr>
              <a:t> </a:t>
            </a:r>
            <a:r>
              <a:rPr lang="en-US" sz="1500" i="1" err="1" smtClean="0">
                <a:solidFill>
                  <a:srgbClr val="CAD6DE"/>
                </a:solidFill>
                <a:latin typeface="+mj-lt"/>
                <a:ea typeface="Cabin" pitchFamily="34" charset="-122"/>
                <a:cs typeface="Cabin" pitchFamily="34" charset="-120"/>
              </a:rPr>
              <a:t>lý</a:t>
            </a:r>
            <a:r>
              <a:rPr lang="en-US" sz="1500" i="1" smtClean="0">
                <a:solidFill>
                  <a:srgbClr val="CAD6DE"/>
                </a:solidFill>
                <a:latin typeface="+mj-lt"/>
                <a:ea typeface="Cabin" pitchFamily="34" charset="-122"/>
                <a:cs typeface="Cabin" pitchFamily="34" charset="-120"/>
              </a:rPr>
              <a:t> </a:t>
            </a:r>
            <a:r>
              <a:rPr lang="en-US" sz="1500" i="1" err="1" smtClean="0">
                <a:solidFill>
                  <a:srgbClr val="CAD6DE"/>
                </a:solidFill>
                <a:latin typeface="+mj-lt"/>
                <a:ea typeface="Cabin" pitchFamily="34" charset="-122"/>
                <a:cs typeface="Cabin" pitchFamily="34" charset="-120"/>
              </a:rPr>
              <a:t>và</a:t>
            </a:r>
            <a:r>
              <a:rPr lang="en-US" sz="1500" i="1" smtClean="0">
                <a:solidFill>
                  <a:srgbClr val="CAD6DE"/>
                </a:solidFill>
                <a:latin typeface="+mj-lt"/>
                <a:ea typeface="Cabin" pitchFamily="34" charset="-122"/>
                <a:cs typeface="Cabin" pitchFamily="34" charset="-120"/>
              </a:rPr>
              <a:t> </a:t>
            </a:r>
            <a:r>
              <a:rPr lang="en-US" sz="1500" i="1" err="1" smtClean="0">
                <a:solidFill>
                  <a:srgbClr val="CAD6DE"/>
                </a:solidFill>
                <a:latin typeface="+mj-lt"/>
                <a:ea typeface="Cabin" pitchFamily="34" charset="-122"/>
                <a:cs typeface="Cabin" pitchFamily="34" charset="-120"/>
              </a:rPr>
              <a:t>đảm</a:t>
            </a:r>
            <a:r>
              <a:rPr lang="en-US" sz="1500" i="1" smtClean="0">
                <a:solidFill>
                  <a:srgbClr val="CAD6DE"/>
                </a:solidFill>
                <a:latin typeface="+mj-lt"/>
                <a:ea typeface="Cabin" pitchFamily="34" charset="-122"/>
                <a:cs typeface="Cabin" pitchFamily="34" charset="-120"/>
              </a:rPr>
              <a:t> </a:t>
            </a:r>
            <a:r>
              <a:rPr lang="en-US" sz="1500" i="1" err="1" smtClean="0">
                <a:solidFill>
                  <a:srgbClr val="CAD6DE"/>
                </a:solidFill>
                <a:latin typeface="+mj-lt"/>
                <a:ea typeface="Cabin" pitchFamily="34" charset="-122"/>
                <a:cs typeface="Cabin" pitchFamily="34" charset="-120"/>
              </a:rPr>
              <a:t>bảo</a:t>
            </a:r>
            <a:r>
              <a:rPr lang="en-US" sz="1500" i="1" smtClean="0">
                <a:solidFill>
                  <a:srgbClr val="CAD6DE"/>
                </a:solidFill>
                <a:latin typeface="+mj-lt"/>
                <a:ea typeface="Cabin" pitchFamily="34" charset="-122"/>
                <a:cs typeface="Cabin" pitchFamily="34" charset="-120"/>
              </a:rPr>
              <a:t> SLA time</a:t>
            </a:r>
            <a:endParaRPr lang="en-US" sz="1500" i="1">
              <a:latin typeface="+mj-lt"/>
            </a:endParaRPr>
          </a:p>
        </p:txBody>
      </p:sp>
      <p:sp>
        <p:nvSpPr>
          <p:cNvPr id="7" name="Shape 4"/>
          <p:cNvSpPr/>
          <p:nvPr/>
        </p:nvSpPr>
        <p:spPr>
          <a:xfrm>
            <a:off x="4604385" y="3127652"/>
            <a:ext cx="9202936" cy="11430"/>
          </a:xfrm>
          <a:prstGeom prst="roundRect">
            <a:avLst>
              <a:gd name="adj" fmla="val 254025"/>
            </a:avLst>
          </a:prstGeom>
          <a:solidFill>
            <a:srgbClr val="49606E"/>
          </a:solidFill>
          <a:ln/>
        </p:spPr>
      </p:sp>
      <p:sp>
        <p:nvSpPr>
          <p:cNvPr id="9" name="Text 5"/>
          <p:cNvSpPr/>
          <p:nvPr/>
        </p:nvSpPr>
        <p:spPr>
          <a:xfrm>
            <a:off x="3803452" y="3516511"/>
            <a:ext cx="190976" cy="387072"/>
          </a:xfrm>
          <a:prstGeom prst="rect">
            <a:avLst/>
          </a:prstGeom>
          <a:noFill/>
          <a:ln/>
        </p:spPr>
        <p:txBody>
          <a:bodyPr wrap="none" lIns="0" tIns="0" rIns="0" bIns="0" rtlCol="0" anchor="t"/>
          <a:lstStyle/>
          <a:p>
            <a:pPr marL="0" indent="0" algn="ctr">
              <a:lnSpc>
                <a:spcPts val="3000"/>
              </a:lnSpc>
              <a:buNone/>
            </a:pPr>
            <a:r>
              <a:rPr lang="en-US" sz="2000">
                <a:solidFill>
                  <a:srgbClr val="CAD6DE"/>
                </a:solidFill>
                <a:latin typeface="+mj-lt"/>
                <a:ea typeface="Unbounded" pitchFamily="34" charset="-122"/>
                <a:cs typeface="Unbounded" pitchFamily="34" charset="-120"/>
              </a:rPr>
              <a:t>2</a:t>
            </a:r>
            <a:endParaRPr lang="en-US" sz="2000">
              <a:latin typeface="+mj-lt"/>
            </a:endParaRPr>
          </a:p>
        </p:txBody>
      </p:sp>
      <p:sp>
        <p:nvSpPr>
          <p:cNvPr id="10" name="Text 6"/>
          <p:cNvSpPr/>
          <p:nvPr/>
        </p:nvSpPr>
        <p:spPr>
          <a:xfrm>
            <a:off x="5406747" y="3354824"/>
            <a:ext cx="8400574" cy="335756"/>
          </a:xfrm>
          <a:prstGeom prst="rect">
            <a:avLst/>
          </a:prstGeom>
          <a:noFill/>
          <a:ln/>
        </p:spPr>
        <p:txBody>
          <a:bodyPr wrap="none" lIns="0" tIns="0" rIns="0" bIns="0" rtlCol="0" anchor="t"/>
          <a:lstStyle/>
          <a:p>
            <a:pPr>
              <a:lnSpc>
                <a:spcPts val="2200"/>
              </a:lnSpc>
            </a:pPr>
            <a:r>
              <a:rPr lang="en-US" sz="3000" b="1">
                <a:solidFill>
                  <a:srgbClr val="CAD6DE"/>
                </a:solidFill>
                <a:latin typeface="+mj-lt"/>
              </a:rPr>
              <a:t>Cải thiện độ bao phủ của dữ liệu</a:t>
            </a:r>
            <a:endParaRPr lang="en-US" sz="3000" b="1">
              <a:latin typeface="+mj-lt"/>
            </a:endParaRPr>
          </a:p>
        </p:txBody>
      </p:sp>
      <p:sp>
        <p:nvSpPr>
          <p:cNvPr id="11" name="Text 7"/>
          <p:cNvSpPr/>
          <p:nvPr/>
        </p:nvSpPr>
        <p:spPr>
          <a:xfrm>
            <a:off x="5406747" y="3755588"/>
            <a:ext cx="7820738" cy="309682"/>
          </a:xfrm>
          <a:prstGeom prst="rect">
            <a:avLst/>
          </a:prstGeom>
          <a:noFill/>
          <a:ln/>
        </p:spPr>
        <p:txBody>
          <a:bodyPr wrap="none" lIns="0" tIns="0" rIns="0" bIns="0" rtlCol="0" anchor="t"/>
          <a:lstStyle/>
          <a:p>
            <a:pPr>
              <a:lnSpc>
                <a:spcPts val="2400"/>
              </a:lnSpc>
            </a:pPr>
            <a:r>
              <a:rPr lang="en-US" sz="1500" i="1">
                <a:solidFill>
                  <a:srgbClr val="CAD6DE"/>
                </a:solidFill>
                <a:latin typeface="+mj-lt"/>
                <a:ea typeface="Cabin" pitchFamily="34" charset="-122"/>
                <a:cs typeface="Cabin" pitchFamily="34" charset="-120"/>
              </a:rPr>
              <a:t>Tăng cường phối hợp giữa các bên để đưa ra các chỉ tiêu mới đáp ứng nhu cầu</a:t>
            </a:r>
            <a:endParaRPr lang="en-US" sz="1500" i="1">
              <a:latin typeface="+mj-lt"/>
            </a:endParaRPr>
          </a:p>
        </p:txBody>
      </p:sp>
      <p:sp>
        <p:nvSpPr>
          <p:cNvPr id="12" name="Shape 8"/>
          <p:cNvSpPr/>
          <p:nvPr/>
        </p:nvSpPr>
        <p:spPr>
          <a:xfrm>
            <a:off x="5261610" y="4273391"/>
            <a:ext cx="8545711" cy="11430"/>
          </a:xfrm>
          <a:prstGeom prst="roundRect">
            <a:avLst>
              <a:gd name="adj" fmla="val 254025"/>
            </a:avLst>
          </a:prstGeom>
          <a:solidFill>
            <a:srgbClr val="49606E"/>
          </a:solidFill>
          <a:ln/>
        </p:spPr>
      </p:sp>
      <p:pic>
        <p:nvPicPr>
          <p:cNvPr id="13" name="Image 2" descr="preencoded.png"/>
          <p:cNvPicPr>
            <a:picLocks noChangeAspect="1"/>
          </p:cNvPicPr>
          <p:nvPr/>
        </p:nvPicPr>
        <p:blipFill>
          <a:blip r:embed="rId5"/>
          <a:stretch>
            <a:fillRect/>
          </a:stretch>
        </p:blipFill>
        <p:spPr>
          <a:xfrm>
            <a:off x="1927622" y="4307086"/>
            <a:ext cx="3942755" cy="1097399"/>
          </a:xfrm>
          <a:prstGeom prst="rect">
            <a:avLst/>
          </a:prstGeom>
        </p:spPr>
      </p:pic>
      <p:sp>
        <p:nvSpPr>
          <p:cNvPr id="14" name="Text 9"/>
          <p:cNvSpPr/>
          <p:nvPr/>
        </p:nvSpPr>
        <p:spPr>
          <a:xfrm>
            <a:off x="3801666" y="4662249"/>
            <a:ext cx="194548" cy="387072"/>
          </a:xfrm>
          <a:prstGeom prst="rect">
            <a:avLst/>
          </a:prstGeom>
          <a:noFill/>
          <a:ln/>
        </p:spPr>
        <p:txBody>
          <a:bodyPr wrap="none" lIns="0" tIns="0" rIns="0" bIns="0" rtlCol="0" anchor="t"/>
          <a:lstStyle/>
          <a:p>
            <a:pPr marL="0" indent="0" algn="ctr">
              <a:lnSpc>
                <a:spcPts val="3000"/>
              </a:lnSpc>
              <a:buNone/>
            </a:pPr>
            <a:r>
              <a:rPr lang="en-US" sz="2000">
                <a:solidFill>
                  <a:srgbClr val="CAD6DE"/>
                </a:solidFill>
                <a:latin typeface="+mj-lt"/>
                <a:ea typeface="Unbounded" pitchFamily="34" charset="-122"/>
                <a:cs typeface="Unbounded" pitchFamily="34" charset="-120"/>
              </a:rPr>
              <a:t>3</a:t>
            </a:r>
            <a:endParaRPr lang="en-US" sz="2000">
              <a:latin typeface="+mj-lt"/>
            </a:endParaRPr>
          </a:p>
        </p:txBody>
      </p:sp>
      <p:sp>
        <p:nvSpPr>
          <p:cNvPr id="15" name="Text 10"/>
          <p:cNvSpPr/>
          <p:nvPr/>
        </p:nvSpPr>
        <p:spPr>
          <a:xfrm>
            <a:off x="6063853" y="4500562"/>
            <a:ext cx="7743468" cy="400764"/>
          </a:xfrm>
          <a:prstGeom prst="rect">
            <a:avLst/>
          </a:prstGeom>
          <a:noFill/>
          <a:ln/>
        </p:spPr>
        <p:txBody>
          <a:bodyPr wrap="none" lIns="0" tIns="0" rIns="0" bIns="0" rtlCol="0" anchor="t"/>
          <a:lstStyle/>
          <a:p>
            <a:pPr marL="0" indent="0" algn="l">
              <a:lnSpc>
                <a:spcPts val="2200"/>
              </a:lnSpc>
              <a:buNone/>
            </a:pPr>
            <a:r>
              <a:rPr lang="en-US" sz="3000" b="1" smtClean="0">
                <a:solidFill>
                  <a:srgbClr val="CAD6DE"/>
                </a:solidFill>
                <a:latin typeface="+mj-lt"/>
              </a:rPr>
              <a:t>Thiết lập hệ thống giám sát và cảnh báo</a:t>
            </a:r>
            <a:endParaRPr lang="en-US" sz="3000" b="1">
              <a:latin typeface="+mj-lt"/>
            </a:endParaRPr>
          </a:p>
        </p:txBody>
      </p:sp>
      <p:sp>
        <p:nvSpPr>
          <p:cNvPr id="16" name="Text 11"/>
          <p:cNvSpPr/>
          <p:nvPr/>
        </p:nvSpPr>
        <p:spPr>
          <a:xfrm>
            <a:off x="6063853" y="4901326"/>
            <a:ext cx="7501835" cy="309682"/>
          </a:xfrm>
          <a:prstGeom prst="rect">
            <a:avLst/>
          </a:prstGeom>
          <a:noFill/>
          <a:ln/>
        </p:spPr>
        <p:txBody>
          <a:bodyPr wrap="none" lIns="0" tIns="0" rIns="0" bIns="0" rtlCol="0" anchor="t"/>
          <a:lstStyle/>
          <a:p>
            <a:pPr marL="0" indent="0" algn="l">
              <a:lnSpc>
                <a:spcPts val="2400"/>
              </a:lnSpc>
              <a:buNone/>
            </a:pPr>
            <a:r>
              <a:rPr lang="en-US" sz="1500" i="1" smtClean="0">
                <a:solidFill>
                  <a:srgbClr val="CAD6DE"/>
                </a:solidFill>
                <a:latin typeface="+mj-lt"/>
                <a:ea typeface="Cabin" pitchFamily="34" charset="-122"/>
                <a:cs typeface="Cabin" pitchFamily="34" charset="-120"/>
              </a:rPr>
              <a:t>Hệ thống giám sát và cảnh báo giúp cho việc bận hành hệ thống dễ dàng và an toàn hơn</a:t>
            </a:r>
            <a:endParaRPr lang="en-US" sz="1500" i="1">
              <a:latin typeface="+mj-lt"/>
            </a:endParaRPr>
          </a:p>
        </p:txBody>
      </p:sp>
      <p:sp>
        <p:nvSpPr>
          <p:cNvPr id="17" name="Shape 12"/>
          <p:cNvSpPr/>
          <p:nvPr/>
        </p:nvSpPr>
        <p:spPr>
          <a:xfrm>
            <a:off x="5918716" y="5419129"/>
            <a:ext cx="7888605" cy="11430"/>
          </a:xfrm>
          <a:prstGeom prst="roundRect">
            <a:avLst>
              <a:gd name="adj" fmla="val 254025"/>
            </a:avLst>
          </a:prstGeom>
          <a:solidFill>
            <a:srgbClr val="49606E"/>
          </a:solidFill>
          <a:ln/>
        </p:spPr>
      </p:sp>
      <p:pic>
        <p:nvPicPr>
          <p:cNvPr id="18" name="Image 3" descr="preencoded.png"/>
          <p:cNvPicPr>
            <a:picLocks noChangeAspect="1"/>
          </p:cNvPicPr>
          <p:nvPr/>
        </p:nvPicPr>
        <p:blipFill>
          <a:blip r:embed="rId6"/>
          <a:stretch>
            <a:fillRect/>
          </a:stretch>
        </p:blipFill>
        <p:spPr>
          <a:xfrm>
            <a:off x="1270516" y="5452824"/>
            <a:ext cx="5257086" cy="1097399"/>
          </a:xfrm>
          <a:prstGeom prst="rect">
            <a:avLst/>
          </a:prstGeom>
        </p:spPr>
      </p:pic>
      <p:sp>
        <p:nvSpPr>
          <p:cNvPr id="19" name="Text 13"/>
          <p:cNvSpPr/>
          <p:nvPr/>
        </p:nvSpPr>
        <p:spPr>
          <a:xfrm>
            <a:off x="3801785" y="5807987"/>
            <a:ext cx="194310" cy="387072"/>
          </a:xfrm>
          <a:prstGeom prst="rect">
            <a:avLst/>
          </a:prstGeom>
          <a:noFill/>
          <a:ln/>
        </p:spPr>
        <p:txBody>
          <a:bodyPr wrap="none" lIns="0" tIns="0" rIns="0" bIns="0" rtlCol="0" anchor="t"/>
          <a:lstStyle/>
          <a:p>
            <a:pPr marL="0" indent="0" algn="ctr">
              <a:lnSpc>
                <a:spcPts val="3000"/>
              </a:lnSpc>
              <a:buNone/>
            </a:pPr>
            <a:r>
              <a:rPr lang="en-US" sz="2000">
                <a:solidFill>
                  <a:srgbClr val="CAD6DE"/>
                </a:solidFill>
                <a:latin typeface="+mj-lt"/>
                <a:ea typeface="Unbounded" pitchFamily="34" charset="-122"/>
                <a:cs typeface="Unbounded" pitchFamily="34" charset="-120"/>
              </a:rPr>
              <a:t>4</a:t>
            </a:r>
            <a:endParaRPr lang="en-US" sz="2000">
              <a:latin typeface="+mj-lt"/>
            </a:endParaRPr>
          </a:p>
        </p:txBody>
      </p:sp>
      <p:sp>
        <p:nvSpPr>
          <p:cNvPr id="20" name="Text 14"/>
          <p:cNvSpPr/>
          <p:nvPr/>
        </p:nvSpPr>
        <p:spPr>
          <a:xfrm>
            <a:off x="6721078" y="5622795"/>
            <a:ext cx="6631667" cy="308184"/>
          </a:xfrm>
          <a:prstGeom prst="rect">
            <a:avLst/>
          </a:prstGeom>
          <a:noFill/>
          <a:ln/>
        </p:spPr>
        <p:txBody>
          <a:bodyPr wrap="none" lIns="0" tIns="0" rIns="0" bIns="0" rtlCol="0" anchor="t"/>
          <a:lstStyle/>
          <a:p>
            <a:pPr>
              <a:lnSpc>
                <a:spcPts val="2200"/>
              </a:lnSpc>
            </a:pPr>
            <a:r>
              <a:rPr lang="en-US" sz="3000" b="1">
                <a:solidFill>
                  <a:srgbClr val="CAD6DE"/>
                </a:solidFill>
                <a:latin typeface="+mj-lt"/>
                <a:ea typeface="Unbounded" pitchFamily="34" charset="-122"/>
                <a:cs typeface="Unbounded" pitchFamily="34" charset="-120"/>
              </a:rPr>
              <a:t>Sử dụng hạ tầng Cloud</a:t>
            </a:r>
            <a:endParaRPr lang="en-US" sz="3000" b="1">
              <a:latin typeface="+mj-lt"/>
            </a:endParaRPr>
          </a:p>
        </p:txBody>
      </p:sp>
      <p:sp>
        <p:nvSpPr>
          <p:cNvPr id="21" name="Text 15"/>
          <p:cNvSpPr/>
          <p:nvPr/>
        </p:nvSpPr>
        <p:spPr>
          <a:xfrm>
            <a:off x="6721078" y="6047065"/>
            <a:ext cx="6506407" cy="309682"/>
          </a:xfrm>
          <a:prstGeom prst="rect">
            <a:avLst/>
          </a:prstGeom>
          <a:noFill/>
          <a:ln/>
        </p:spPr>
        <p:txBody>
          <a:bodyPr wrap="none" lIns="0" tIns="0" rIns="0" bIns="0" rtlCol="0" anchor="t"/>
          <a:lstStyle/>
          <a:p>
            <a:pPr>
              <a:lnSpc>
                <a:spcPts val="2400"/>
              </a:lnSpc>
            </a:pPr>
            <a:r>
              <a:rPr lang="en-US" sz="1500" i="1">
                <a:solidFill>
                  <a:srgbClr val="CAD6DE"/>
                </a:solidFill>
                <a:latin typeface="+mj-lt"/>
                <a:ea typeface="Cabin" pitchFamily="34" charset="-122"/>
                <a:cs typeface="Cabin" pitchFamily="34" charset="-120"/>
              </a:rPr>
              <a:t>Giúp cho việc quản lí, vận hành ít rủi ro và tăng hiệu suất xử lí dữ liệu</a:t>
            </a:r>
            <a:endParaRPr lang="en-US" sz="1500" i="1">
              <a:latin typeface="+mj-lt"/>
            </a:endParaRPr>
          </a:p>
        </p:txBody>
      </p:sp>
      <p:sp>
        <p:nvSpPr>
          <p:cNvPr id="22" name="Shape 16"/>
          <p:cNvSpPr/>
          <p:nvPr/>
        </p:nvSpPr>
        <p:spPr>
          <a:xfrm>
            <a:off x="6575941" y="6564868"/>
            <a:ext cx="7231380" cy="11430"/>
          </a:xfrm>
          <a:prstGeom prst="roundRect">
            <a:avLst>
              <a:gd name="adj" fmla="val 254025"/>
            </a:avLst>
          </a:prstGeom>
          <a:solidFill>
            <a:srgbClr val="49606E"/>
          </a:solidFill>
          <a:ln/>
        </p:spPr>
      </p:sp>
      <p:sp>
        <p:nvSpPr>
          <p:cNvPr id="27" name="Text 20"/>
          <p:cNvSpPr/>
          <p:nvPr/>
        </p:nvSpPr>
        <p:spPr>
          <a:xfrm>
            <a:off x="2392884" y="7000568"/>
            <a:ext cx="11172804" cy="309682"/>
          </a:xfrm>
          <a:prstGeom prst="rect">
            <a:avLst/>
          </a:prstGeom>
          <a:noFill/>
          <a:ln/>
        </p:spPr>
        <p:txBody>
          <a:bodyPr wrap="none" lIns="0" tIns="0" rIns="0" bIns="0" rtlCol="0" anchor="t"/>
          <a:lstStyle/>
          <a:p>
            <a:pPr marL="0" indent="0">
              <a:lnSpc>
                <a:spcPts val="2400"/>
              </a:lnSpc>
              <a:buNone/>
            </a:pPr>
            <a:r>
              <a:rPr lang="en-US" sz="2000">
                <a:solidFill>
                  <a:srgbClr val="CAD6DE"/>
                </a:solidFill>
                <a:latin typeface="+mj-lt"/>
                <a:ea typeface="Cabin" pitchFamily="34" charset="-122"/>
                <a:cs typeface="Cabin" pitchFamily="34" charset="-120"/>
              </a:rPr>
              <a:t>Các phương án này sẽ giúp cải thiện chất lượng dữ liệu, tăng hiệu quả hoạt động và giảm rủi ro.</a:t>
            </a:r>
            <a:endParaRPr lang="en-US" sz="2000">
              <a:latin typeface="+mj-lt"/>
            </a:endParaRPr>
          </a:p>
        </p:txBody>
      </p:sp>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icPr>
            <a:picLocks noChangeAspect="1"/>
          </p:cNvPicPr>
          <p:nvPr/>
        </p:nvPicPr>
        <p:blipFill>
          <a:blip r:embed="rId3"/>
          <a:stretch>
            <a:fillRect/>
          </a:stretch>
        </p:blipFill>
        <p:spPr>
          <a:xfrm>
            <a:off x="0" y="0"/>
            <a:ext cx="5486400" cy="8229600"/>
          </a:xfrm>
          <a:prstGeom prst="rect">
            <a:avLst/>
          </a:prstGeom>
        </p:spPr>
      </p:pic>
      <p:sp>
        <p:nvSpPr>
          <p:cNvPr id="3" name="Text 0"/>
          <p:cNvSpPr/>
          <p:nvPr/>
        </p:nvSpPr>
        <p:spPr>
          <a:xfrm>
            <a:off x="6324124" y="1228844"/>
            <a:ext cx="7468553" cy="1408033"/>
          </a:xfrm>
          <a:prstGeom prst="rect">
            <a:avLst/>
          </a:prstGeom>
          <a:noFill/>
          <a:ln/>
        </p:spPr>
        <p:txBody>
          <a:bodyPr wrap="square" lIns="0" tIns="0" rIns="0" bIns="0" rtlCol="0" anchor="t"/>
          <a:lstStyle/>
          <a:p>
            <a:pPr marL="0" indent="0">
              <a:lnSpc>
                <a:spcPts val="5500"/>
              </a:lnSpc>
              <a:buNone/>
            </a:pPr>
            <a:r>
              <a:rPr lang="en-US" sz="7000" b="1" err="1">
                <a:solidFill>
                  <a:srgbClr val="FFFFFF"/>
                </a:solidFill>
                <a:latin typeface="+mj-lt"/>
                <a:ea typeface="Unbounded" pitchFamily="34" charset="-122"/>
                <a:cs typeface="Unbounded" pitchFamily="34" charset="-120"/>
              </a:rPr>
              <a:t>Kết</a:t>
            </a:r>
            <a:r>
              <a:rPr lang="en-US" sz="7000" b="1">
                <a:solidFill>
                  <a:srgbClr val="FFFFFF"/>
                </a:solidFill>
                <a:latin typeface="+mj-lt"/>
                <a:ea typeface="Unbounded" pitchFamily="34" charset="-122"/>
                <a:cs typeface="Unbounded" pitchFamily="34" charset="-120"/>
              </a:rPr>
              <a:t> </a:t>
            </a:r>
            <a:r>
              <a:rPr lang="en-US" sz="7000" b="1" err="1" smtClean="0">
                <a:solidFill>
                  <a:srgbClr val="FFFFFF"/>
                </a:solidFill>
                <a:latin typeface="+mj-lt"/>
                <a:ea typeface="Unbounded" pitchFamily="34" charset="-122"/>
                <a:cs typeface="Unbounded" pitchFamily="34" charset="-120"/>
              </a:rPr>
              <a:t>luận</a:t>
            </a:r>
            <a:endParaRPr lang="en-US" sz="7000" b="1">
              <a:latin typeface="+mj-lt"/>
            </a:endParaRPr>
          </a:p>
        </p:txBody>
      </p:sp>
      <p:sp>
        <p:nvSpPr>
          <p:cNvPr id="4" name="Shape 1"/>
          <p:cNvSpPr/>
          <p:nvPr/>
        </p:nvSpPr>
        <p:spPr>
          <a:xfrm>
            <a:off x="6324124" y="3265051"/>
            <a:ext cx="538520" cy="538520"/>
          </a:xfrm>
          <a:prstGeom prst="roundRect">
            <a:avLst>
              <a:gd name="adj" fmla="val 6668"/>
            </a:avLst>
          </a:prstGeom>
          <a:solidFill>
            <a:srgbClr val="304755"/>
          </a:solidFill>
          <a:ln/>
        </p:spPr>
      </p:sp>
      <p:sp>
        <p:nvSpPr>
          <p:cNvPr id="5" name="Text 2"/>
          <p:cNvSpPr/>
          <p:nvPr/>
        </p:nvSpPr>
        <p:spPr>
          <a:xfrm>
            <a:off x="6513790" y="3365302"/>
            <a:ext cx="159187" cy="337899"/>
          </a:xfrm>
          <a:prstGeom prst="rect">
            <a:avLst/>
          </a:prstGeom>
          <a:noFill/>
          <a:ln/>
        </p:spPr>
        <p:txBody>
          <a:bodyPr wrap="none" lIns="0" tIns="0" rIns="0" bIns="0" rtlCol="0" anchor="t"/>
          <a:lstStyle/>
          <a:p>
            <a:pPr marL="0" indent="0" algn="ctr">
              <a:lnSpc>
                <a:spcPts val="2650"/>
              </a:lnSpc>
              <a:buNone/>
            </a:pPr>
            <a:r>
              <a:rPr lang="en-US" sz="2650">
                <a:solidFill>
                  <a:srgbClr val="CAD6DE"/>
                </a:solidFill>
                <a:latin typeface="+mj-lt"/>
                <a:ea typeface="Unbounded" pitchFamily="34" charset="-122"/>
                <a:cs typeface="Unbounded" pitchFamily="34" charset="-120"/>
              </a:rPr>
              <a:t>1</a:t>
            </a:r>
            <a:endParaRPr lang="en-US" sz="2650">
              <a:latin typeface="+mj-lt"/>
            </a:endParaRPr>
          </a:p>
        </p:txBody>
      </p:sp>
      <p:sp>
        <p:nvSpPr>
          <p:cNvPr id="6" name="Text 3"/>
          <p:cNvSpPr/>
          <p:nvPr/>
        </p:nvSpPr>
        <p:spPr>
          <a:xfrm>
            <a:off x="7101959" y="3265051"/>
            <a:ext cx="2836783" cy="703898"/>
          </a:xfrm>
          <a:prstGeom prst="rect">
            <a:avLst/>
          </a:prstGeom>
          <a:noFill/>
          <a:ln/>
        </p:spPr>
        <p:txBody>
          <a:bodyPr wrap="square" lIns="0" tIns="0" rIns="0" bIns="0" rtlCol="0" anchor="t"/>
          <a:lstStyle/>
          <a:p>
            <a:pPr marL="0" indent="0">
              <a:lnSpc>
                <a:spcPts val="2750"/>
              </a:lnSpc>
              <a:buNone/>
            </a:pPr>
            <a:r>
              <a:rPr lang="en-US" sz="3000" b="1" smtClean="0">
                <a:solidFill>
                  <a:srgbClr val="CAD6DE"/>
                </a:solidFill>
                <a:latin typeface="+mj-lt"/>
                <a:ea typeface="Unbounded" pitchFamily="34" charset="-122"/>
                <a:cs typeface="Unbounded" pitchFamily="34" charset="-120"/>
              </a:rPr>
              <a:t>Dữ liệu</a:t>
            </a:r>
            <a:endParaRPr lang="en-US" sz="3000" b="1">
              <a:latin typeface="+mj-lt"/>
            </a:endParaRPr>
          </a:p>
        </p:txBody>
      </p:sp>
      <p:sp>
        <p:nvSpPr>
          <p:cNvPr id="7" name="Text 4"/>
          <p:cNvSpPr/>
          <p:nvPr/>
        </p:nvSpPr>
        <p:spPr>
          <a:xfrm>
            <a:off x="7101959" y="3658018"/>
            <a:ext cx="2836783" cy="766048"/>
          </a:xfrm>
          <a:prstGeom prst="rect">
            <a:avLst/>
          </a:prstGeom>
          <a:noFill/>
          <a:ln/>
        </p:spPr>
        <p:txBody>
          <a:bodyPr wrap="square" lIns="0" tIns="0" rIns="0" bIns="0" rtlCol="0" anchor="t"/>
          <a:lstStyle/>
          <a:p>
            <a:pPr marL="0" indent="0">
              <a:lnSpc>
                <a:spcPts val="3000"/>
              </a:lnSpc>
              <a:buNone/>
            </a:pPr>
            <a:r>
              <a:rPr lang="en-US" i="1" smtClean="0">
                <a:solidFill>
                  <a:srgbClr val="CAD6DE"/>
                </a:solidFill>
                <a:latin typeface="+mj-lt"/>
              </a:rPr>
              <a:t>Đáp ứng được nhu cầu của application</a:t>
            </a:r>
            <a:endParaRPr lang="en-US" i="1">
              <a:latin typeface="+mj-lt"/>
            </a:endParaRPr>
          </a:p>
        </p:txBody>
      </p:sp>
      <p:sp>
        <p:nvSpPr>
          <p:cNvPr id="8" name="Shape 5"/>
          <p:cNvSpPr/>
          <p:nvPr/>
        </p:nvSpPr>
        <p:spPr>
          <a:xfrm>
            <a:off x="10178058" y="3265051"/>
            <a:ext cx="538520" cy="538520"/>
          </a:xfrm>
          <a:prstGeom prst="roundRect">
            <a:avLst>
              <a:gd name="adj" fmla="val 6668"/>
            </a:avLst>
          </a:prstGeom>
          <a:solidFill>
            <a:srgbClr val="304755"/>
          </a:solidFill>
          <a:ln/>
        </p:spPr>
      </p:sp>
      <p:sp>
        <p:nvSpPr>
          <p:cNvPr id="9" name="Text 6"/>
          <p:cNvSpPr/>
          <p:nvPr/>
        </p:nvSpPr>
        <p:spPr>
          <a:xfrm>
            <a:off x="10313908" y="3365302"/>
            <a:ext cx="266700" cy="337899"/>
          </a:xfrm>
          <a:prstGeom prst="rect">
            <a:avLst/>
          </a:prstGeom>
          <a:noFill/>
          <a:ln/>
        </p:spPr>
        <p:txBody>
          <a:bodyPr wrap="none" lIns="0" tIns="0" rIns="0" bIns="0" rtlCol="0" anchor="t"/>
          <a:lstStyle/>
          <a:p>
            <a:pPr marL="0" indent="0" algn="ctr">
              <a:lnSpc>
                <a:spcPts val="2650"/>
              </a:lnSpc>
              <a:buNone/>
            </a:pPr>
            <a:r>
              <a:rPr lang="en-US" sz="2650">
                <a:solidFill>
                  <a:srgbClr val="CAD6DE"/>
                </a:solidFill>
                <a:latin typeface="+mj-lt"/>
                <a:ea typeface="Unbounded" pitchFamily="34" charset="-122"/>
                <a:cs typeface="Unbounded" pitchFamily="34" charset="-120"/>
              </a:rPr>
              <a:t>2</a:t>
            </a:r>
            <a:endParaRPr lang="en-US" sz="2650">
              <a:latin typeface="+mj-lt"/>
            </a:endParaRPr>
          </a:p>
        </p:txBody>
      </p:sp>
      <p:sp>
        <p:nvSpPr>
          <p:cNvPr id="10" name="Text 7"/>
          <p:cNvSpPr/>
          <p:nvPr/>
        </p:nvSpPr>
        <p:spPr>
          <a:xfrm>
            <a:off x="10955893" y="3265051"/>
            <a:ext cx="2836783" cy="703898"/>
          </a:xfrm>
          <a:prstGeom prst="rect">
            <a:avLst/>
          </a:prstGeom>
          <a:noFill/>
          <a:ln/>
        </p:spPr>
        <p:txBody>
          <a:bodyPr wrap="square" lIns="0" tIns="0" rIns="0" bIns="0" rtlCol="0" anchor="t"/>
          <a:lstStyle/>
          <a:p>
            <a:pPr marL="0" indent="0">
              <a:lnSpc>
                <a:spcPts val="2750"/>
              </a:lnSpc>
              <a:buNone/>
            </a:pPr>
            <a:r>
              <a:rPr lang="en-US" sz="3000" b="1" smtClean="0">
                <a:solidFill>
                  <a:srgbClr val="CAD6DE"/>
                </a:solidFill>
                <a:latin typeface="+mj-lt"/>
              </a:rPr>
              <a:t>Platform</a:t>
            </a:r>
            <a:endParaRPr lang="en-US" sz="3000" b="1">
              <a:latin typeface="+mj-lt"/>
            </a:endParaRPr>
          </a:p>
        </p:txBody>
      </p:sp>
      <p:sp>
        <p:nvSpPr>
          <p:cNvPr id="11" name="Text 8"/>
          <p:cNvSpPr/>
          <p:nvPr/>
        </p:nvSpPr>
        <p:spPr>
          <a:xfrm>
            <a:off x="10955894" y="3672006"/>
            <a:ext cx="2836783" cy="766048"/>
          </a:xfrm>
          <a:prstGeom prst="rect">
            <a:avLst/>
          </a:prstGeom>
          <a:noFill/>
          <a:ln/>
        </p:spPr>
        <p:txBody>
          <a:bodyPr wrap="square" lIns="0" tIns="0" rIns="0" bIns="0" rtlCol="0" anchor="t"/>
          <a:lstStyle/>
          <a:p>
            <a:pPr marL="0" indent="0">
              <a:lnSpc>
                <a:spcPts val="3000"/>
              </a:lnSpc>
              <a:buNone/>
            </a:pPr>
            <a:r>
              <a:rPr lang="en-US" i="1" smtClean="0">
                <a:solidFill>
                  <a:srgbClr val="CAD6DE"/>
                </a:solidFill>
                <a:latin typeface="+mj-lt"/>
              </a:rPr>
              <a:t>Đáp ứng được nhu cầu về SLA và các liên kết các service</a:t>
            </a:r>
            <a:endParaRPr lang="en-US" i="1">
              <a:latin typeface="+mj-lt"/>
            </a:endParaRPr>
          </a:p>
        </p:txBody>
      </p:sp>
      <p:sp>
        <p:nvSpPr>
          <p:cNvPr id="12" name="Shape 9"/>
          <p:cNvSpPr/>
          <p:nvPr/>
        </p:nvSpPr>
        <p:spPr>
          <a:xfrm>
            <a:off x="6324124" y="5387102"/>
            <a:ext cx="538520" cy="538520"/>
          </a:xfrm>
          <a:prstGeom prst="roundRect">
            <a:avLst>
              <a:gd name="adj" fmla="val 6668"/>
            </a:avLst>
          </a:prstGeom>
          <a:solidFill>
            <a:srgbClr val="304755"/>
          </a:solidFill>
          <a:ln/>
        </p:spPr>
      </p:sp>
      <p:sp>
        <p:nvSpPr>
          <p:cNvPr id="13" name="Text 10"/>
          <p:cNvSpPr/>
          <p:nvPr/>
        </p:nvSpPr>
        <p:spPr>
          <a:xfrm>
            <a:off x="6457474" y="5487353"/>
            <a:ext cx="271701" cy="337899"/>
          </a:xfrm>
          <a:prstGeom prst="rect">
            <a:avLst/>
          </a:prstGeom>
          <a:noFill/>
          <a:ln/>
        </p:spPr>
        <p:txBody>
          <a:bodyPr wrap="none" lIns="0" tIns="0" rIns="0" bIns="0" rtlCol="0" anchor="t"/>
          <a:lstStyle/>
          <a:p>
            <a:pPr marL="0" indent="0" algn="ctr">
              <a:lnSpc>
                <a:spcPts val="2650"/>
              </a:lnSpc>
              <a:buNone/>
            </a:pPr>
            <a:r>
              <a:rPr lang="en-US" sz="2650">
                <a:solidFill>
                  <a:srgbClr val="CAD6DE"/>
                </a:solidFill>
                <a:latin typeface="+mj-lt"/>
                <a:ea typeface="Unbounded" pitchFamily="34" charset="-122"/>
                <a:cs typeface="Unbounded" pitchFamily="34" charset="-120"/>
              </a:rPr>
              <a:t>3</a:t>
            </a:r>
            <a:endParaRPr lang="en-US" sz="2650">
              <a:latin typeface="+mj-lt"/>
            </a:endParaRPr>
          </a:p>
        </p:txBody>
      </p:sp>
      <p:sp>
        <p:nvSpPr>
          <p:cNvPr id="14" name="Text 11"/>
          <p:cNvSpPr/>
          <p:nvPr/>
        </p:nvSpPr>
        <p:spPr>
          <a:xfrm>
            <a:off x="7101959" y="5387102"/>
            <a:ext cx="2836783" cy="703898"/>
          </a:xfrm>
          <a:prstGeom prst="rect">
            <a:avLst/>
          </a:prstGeom>
          <a:noFill/>
          <a:ln/>
        </p:spPr>
        <p:txBody>
          <a:bodyPr wrap="square" lIns="0" tIns="0" rIns="0" bIns="0" rtlCol="0" anchor="t"/>
          <a:lstStyle/>
          <a:p>
            <a:pPr marL="0" indent="0">
              <a:lnSpc>
                <a:spcPts val="2750"/>
              </a:lnSpc>
              <a:buNone/>
            </a:pPr>
            <a:r>
              <a:rPr lang="en-US" sz="3000" b="1" smtClean="0">
                <a:solidFill>
                  <a:srgbClr val="CAD6DE"/>
                </a:solidFill>
                <a:latin typeface="+mj-lt"/>
                <a:ea typeface="Unbounded" pitchFamily="34" charset="-122"/>
                <a:cs typeface="Unbounded" pitchFamily="34" charset="-120"/>
              </a:rPr>
              <a:t>Phát triển</a:t>
            </a:r>
            <a:endParaRPr lang="en-US" sz="3000" b="1">
              <a:latin typeface="+mj-lt"/>
            </a:endParaRPr>
          </a:p>
        </p:txBody>
      </p:sp>
      <p:sp>
        <p:nvSpPr>
          <p:cNvPr id="15" name="Text 12"/>
          <p:cNvSpPr/>
          <p:nvPr/>
        </p:nvSpPr>
        <p:spPr>
          <a:xfrm>
            <a:off x="7101959" y="5821879"/>
            <a:ext cx="2836783" cy="766048"/>
          </a:xfrm>
          <a:prstGeom prst="rect">
            <a:avLst/>
          </a:prstGeom>
          <a:noFill/>
          <a:ln/>
        </p:spPr>
        <p:txBody>
          <a:bodyPr wrap="square" lIns="0" tIns="0" rIns="0" bIns="0" rtlCol="0" anchor="t"/>
          <a:lstStyle/>
          <a:p>
            <a:pPr marL="0" indent="0">
              <a:lnSpc>
                <a:spcPts val="3000"/>
              </a:lnSpc>
              <a:buNone/>
            </a:pPr>
            <a:r>
              <a:rPr lang="en-US" i="1" smtClean="0">
                <a:solidFill>
                  <a:srgbClr val="CAD6DE"/>
                </a:solidFill>
                <a:latin typeface="+mj-lt"/>
              </a:rPr>
              <a:t>Đáp ứng được nhu cầu mở rộng của bài toán</a:t>
            </a:r>
            <a:endParaRPr lang="en-US" i="1">
              <a:latin typeface="+mj-lt"/>
            </a:endParaRPr>
          </a:p>
        </p:txBody>
      </p:sp>
      <p:sp>
        <p:nvSpPr>
          <p:cNvPr id="16" name="Shape 13"/>
          <p:cNvSpPr/>
          <p:nvPr/>
        </p:nvSpPr>
        <p:spPr>
          <a:xfrm>
            <a:off x="10178058" y="5387102"/>
            <a:ext cx="538520" cy="538520"/>
          </a:xfrm>
          <a:prstGeom prst="roundRect">
            <a:avLst>
              <a:gd name="adj" fmla="val 6668"/>
            </a:avLst>
          </a:prstGeom>
          <a:solidFill>
            <a:srgbClr val="304755"/>
          </a:solidFill>
          <a:ln/>
        </p:spPr>
      </p:sp>
      <p:sp>
        <p:nvSpPr>
          <p:cNvPr id="17" name="Text 14"/>
          <p:cNvSpPr/>
          <p:nvPr/>
        </p:nvSpPr>
        <p:spPr>
          <a:xfrm>
            <a:off x="10311646" y="5487353"/>
            <a:ext cx="271343" cy="337899"/>
          </a:xfrm>
          <a:prstGeom prst="rect">
            <a:avLst/>
          </a:prstGeom>
          <a:noFill/>
          <a:ln/>
        </p:spPr>
        <p:txBody>
          <a:bodyPr wrap="none" lIns="0" tIns="0" rIns="0" bIns="0" rtlCol="0" anchor="t"/>
          <a:lstStyle/>
          <a:p>
            <a:pPr marL="0" indent="0" algn="ctr">
              <a:lnSpc>
                <a:spcPts val="2650"/>
              </a:lnSpc>
              <a:buNone/>
            </a:pPr>
            <a:r>
              <a:rPr lang="en-US" sz="2650">
                <a:solidFill>
                  <a:srgbClr val="CAD6DE"/>
                </a:solidFill>
                <a:latin typeface="+mj-lt"/>
                <a:ea typeface="Unbounded" pitchFamily="34" charset="-122"/>
                <a:cs typeface="Unbounded" pitchFamily="34" charset="-120"/>
              </a:rPr>
              <a:t>4</a:t>
            </a:r>
            <a:endParaRPr lang="en-US" sz="2650">
              <a:latin typeface="+mj-lt"/>
            </a:endParaRPr>
          </a:p>
        </p:txBody>
      </p:sp>
      <p:sp>
        <p:nvSpPr>
          <p:cNvPr id="18" name="Text 15"/>
          <p:cNvSpPr/>
          <p:nvPr/>
        </p:nvSpPr>
        <p:spPr>
          <a:xfrm>
            <a:off x="10955893" y="5387102"/>
            <a:ext cx="2836783" cy="703898"/>
          </a:xfrm>
          <a:prstGeom prst="rect">
            <a:avLst/>
          </a:prstGeom>
          <a:noFill/>
          <a:ln/>
        </p:spPr>
        <p:txBody>
          <a:bodyPr wrap="square" lIns="0" tIns="0" rIns="0" bIns="0" rtlCol="0" anchor="t"/>
          <a:lstStyle/>
          <a:p>
            <a:pPr marL="0" indent="0">
              <a:lnSpc>
                <a:spcPts val="2750"/>
              </a:lnSpc>
              <a:buNone/>
            </a:pPr>
            <a:r>
              <a:rPr lang="en-US" sz="3000" b="1" smtClean="0">
                <a:solidFill>
                  <a:srgbClr val="CAD6DE"/>
                </a:solidFill>
                <a:latin typeface="+mj-lt"/>
                <a:ea typeface="Unbounded" pitchFamily="34" charset="-122"/>
                <a:cs typeface="Unbounded" pitchFamily="34" charset="-120"/>
              </a:rPr>
              <a:t>Bảo mật</a:t>
            </a:r>
            <a:endParaRPr lang="en-US" sz="3000" b="1">
              <a:latin typeface="+mj-lt"/>
            </a:endParaRPr>
          </a:p>
        </p:txBody>
      </p:sp>
      <p:sp>
        <p:nvSpPr>
          <p:cNvPr id="19" name="Text 16"/>
          <p:cNvSpPr/>
          <p:nvPr/>
        </p:nvSpPr>
        <p:spPr>
          <a:xfrm>
            <a:off x="10955894" y="5821879"/>
            <a:ext cx="2836783" cy="766048"/>
          </a:xfrm>
          <a:prstGeom prst="rect">
            <a:avLst/>
          </a:prstGeom>
          <a:noFill/>
          <a:ln/>
        </p:spPr>
        <p:txBody>
          <a:bodyPr wrap="square" lIns="0" tIns="0" rIns="0" bIns="0" rtlCol="0" anchor="t"/>
          <a:lstStyle/>
          <a:p>
            <a:pPr marL="0" indent="0">
              <a:lnSpc>
                <a:spcPts val="3000"/>
              </a:lnSpc>
              <a:buNone/>
            </a:pPr>
            <a:r>
              <a:rPr lang="en-US" i="1" smtClean="0">
                <a:solidFill>
                  <a:srgbClr val="CAD6DE"/>
                </a:solidFill>
                <a:latin typeface="+mj-lt"/>
              </a:rPr>
              <a:t>Đáp ứng được nhu cầu về bảo mật</a:t>
            </a:r>
            <a:endParaRPr lang="en-US" i="1">
              <a:latin typeface="+mj-lt"/>
            </a:endParaRPr>
          </a:p>
        </p:txBody>
      </p:sp>
    </p:spTree>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850250" y="1436955"/>
            <a:ext cx="12815646" cy="704017"/>
          </a:xfrm>
          <a:prstGeom prst="rect">
            <a:avLst/>
          </a:prstGeom>
          <a:noFill/>
          <a:ln/>
        </p:spPr>
        <p:txBody>
          <a:bodyPr wrap="none" lIns="0" tIns="0" rIns="0" bIns="0" rtlCol="0" anchor="t"/>
          <a:lstStyle/>
          <a:p>
            <a:pPr marL="0" indent="0" algn="ctr">
              <a:lnSpc>
                <a:spcPts val="5500"/>
              </a:lnSpc>
              <a:buNone/>
            </a:pPr>
            <a:r>
              <a:rPr lang="en-US" sz="7000" b="1" smtClean="0">
                <a:solidFill>
                  <a:srgbClr val="FFFFFF"/>
                </a:solidFill>
                <a:latin typeface="+mj-lt"/>
              </a:rPr>
              <a:t>Tổ chức source code</a:t>
            </a:r>
            <a:endParaRPr lang="en-US" sz="7000" b="1">
              <a:latin typeface="+mj-lt"/>
            </a:endParaRPr>
          </a:p>
        </p:txBody>
      </p:sp>
      <p:sp>
        <p:nvSpPr>
          <p:cNvPr id="3" name="Text 1"/>
          <p:cNvSpPr/>
          <p:nvPr/>
        </p:nvSpPr>
        <p:spPr>
          <a:xfrm>
            <a:off x="850250" y="3399108"/>
            <a:ext cx="12815645" cy="351949"/>
          </a:xfrm>
          <a:prstGeom prst="rect">
            <a:avLst/>
          </a:prstGeom>
          <a:noFill/>
          <a:ln/>
        </p:spPr>
        <p:txBody>
          <a:bodyPr wrap="none" lIns="0" tIns="0" rIns="0" bIns="0" rtlCol="0" anchor="t"/>
          <a:lstStyle/>
          <a:p>
            <a:pPr algn="ctr">
              <a:lnSpc>
                <a:spcPts val="2750"/>
              </a:lnSpc>
            </a:pPr>
            <a:r>
              <a:rPr lang="en-US" sz="3000" b="1">
                <a:solidFill>
                  <a:srgbClr val="FFFFFF"/>
                </a:solidFill>
                <a:latin typeface="+mj-lt"/>
                <a:ea typeface="Unbounded" pitchFamily="34" charset="-122"/>
                <a:cs typeface="Unbounded" pitchFamily="34" charset="-120"/>
              </a:rPr>
              <a:t>L</a:t>
            </a:r>
            <a:r>
              <a:rPr lang="en-US" sz="3000" b="1" smtClean="0">
                <a:solidFill>
                  <a:srgbClr val="FFFFFF"/>
                </a:solidFill>
                <a:latin typeface="+mj-lt"/>
                <a:ea typeface="Unbounded" pitchFamily="34" charset="-122"/>
                <a:cs typeface="Unbounded" pitchFamily="34" charset="-120"/>
              </a:rPr>
              <a:t>ink git</a:t>
            </a:r>
            <a:r>
              <a:rPr lang="en-US" sz="3000" b="1">
                <a:solidFill>
                  <a:srgbClr val="FFFFFF"/>
                </a:solidFill>
                <a:latin typeface="+mj-lt"/>
                <a:ea typeface="Unbounded" pitchFamily="34" charset="-122"/>
                <a:cs typeface="Unbounded" pitchFamily="34" charset="-120"/>
              </a:rPr>
              <a:t>: https://github.com/luutuanlinh281099/data-lake.git </a:t>
            </a:r>
            <a:endParaRPr lang="en-US" sz="3000" b="1">
              <a:latin typeface="+mj-lt"/>
            </a:endParaRPr>
          </a:p>
        </p:txBody>
      </p:sp>
      <p:sp>
        <p:nvSpPr>
          <p:cNvPr id="4" name="Text 2"/>
          <p:cNvSpPr/>
          <p:nvPr/>
        </p:nvSpPr>
        <p:spPr>
          <a:xfrm>
            <a:off x="1525792" y="4836405"/>
            <a:ext cx="11649130" cy="1636966"/>
          </a:xfrm>
          <a:prstGeom prst="rect">
            <a:avLst/>
          </a:prstGeom>
          <a:noFill/>
          <a:ln/>
        </p:spPr>
        <p:txBody>
          <a:bodyPr wrap="square" lIns="0" tIns="0" rIns="0" bIns="0" rtlCol="0" anchor="t"/>
          <a:lstStyle/>
          <a:p>
            <a:pPr>
              <a:lnSpc>
                <a:spcPts val="3000"/>
              </a:lnSpc>
            </a:pPr>
            <a:r>
              <a:rPr lang="en-US" sz="2500" i="1" smtClean="0">
                <a:solidFill>
                  <a:srgbClr val="CAD6DE"/>
                </a:solidFill>
                <a:latin typeface="+mj-lt"/>
              </a:rPr>
              <a:t>Vì sự bảo mật của cơ quan tôi đang làm việc, vậy nên tôi không thể cung cấp dữ liệu và source code đang triển khai cho quý công ti được, tôi đã tạo ra 1  repo demo để mô phỏng lại cấu trức của source và tôi demo code airflow, pyspark trong đó bài toán bên trên</a:t>
            </a:r>
            <a:endParaRPr lang="en-US" sz="2500" i="1">
              <a:latin typeface="+mj-lt"/>
            </a:endParaRPr>
          </a:p>
        </p:txBody>
      </p:sp>
    </p:spTree>
    <p:extLst>
      <p:ext uri="{BB962C8B-B14F-4D97-AF65-F5344CB8AC3E}">
        <p14:creationId xmlns:p14="http://schemas.microsoft.com/office/powerpoint/2010/main" val="793715908"/>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sp>
        <p:nvSpPr>
          <p:cNvPr id="3" name="Text 0"/>
          <p:cNvSpPr/>
          <p:nvPr/>
        </p:nvSpPr>
        <p:spPr>
          <a:xfrm>
            <a:off x="775093" y="1122729"/>
            <a:ext cx="7468553" cy="2112050"/>
          </a:xfrm>
          <a:prstGeom prst="rect">
            <a:avLst/>
          </a:prstGeom>
          <a:noFill/>
          <a:ln/>
        </p:spPr>
        <p:txBody>
          <a:bodyPr wrap="square" lIns="0" tIns="0" rIns="0" bIns="0" rtlCol="0" anchor="t"/>
          <a:lstStyle/>
          <a:p>
            <a:pPr marL="0" indent="0">
              <a:lnSpc>
                <a:spcPts val="5500"/>
              </a:lnSpc>
              <a:buNone/>
            </a:pPr>
            <a:r>
              <a:rPr lang="en-US" sz="7000" b="1" err="1" smtClean="0">
                <a:solidFill>
                  <a:srgbClr val="FFFFFF"/>
                </a:solidFill>
                <a:latin typeface="+mj-lt"/>
                <a:ea typeface="Unbounded" pitchFamily="34" charset="-122"/>
                <a:cs typeface="Unbounded" pitchFamily="34" charset="-120"/>
              </a:rPr>
              <a:t>Tổng</a:t>
            </a:r>
            <a:r>
              <a:rPr lang="en-US" sz="7000" b="1" smtClean="0">
                <a:solidFill>
                  <a:srgbClr val="FFFFFF"/>
                </a:solidFill>
                <a:latin typeface="+mj-lt"/>
                <a:ea typeface="Unbounded" pitchFamily="34" charset="-122"/>
                <a:cs typeface="Unbounded" pitchFamily="34" charset="-120"/>
              </a:rPr>
              <a:t> </a:t>
            </a:r>
            <a:r>
              <a:rPr lang="en-US" sz="7000" b="1" err="1" smtClean="0">
                <a:solidFill>
                  <a:srgbClr val="FFFFFF"/>
                </a:solidFill>
                <a:latin typeface="+mj-lt"/>
                <a:ea typeface="Unbounded" pitchFamily="34" charset="-122"/>
                <a:cs typeface="Unbounded" pitchFamily="34" charset="-120"/>
              </a:rPr>
              <a:t>quan</a:t>
            </a:r>
            <a:endParaRPr lang="en-US" sz="7000" b="1">
              <a:latin typeface="+mj-lt"/>
            </a:endParaRPr>
          </a:p>
        </p:txBody>
      </p:sp>
      <p:sp>
        <p:nvSpPr>
          <p:cNvPr id="4" name="Text 1"/>
          <p:cNvSpPr/>
          <p:nvPr/>
        </p:nvSpPr>
        <p:spPr>
          <a:xfrm>
            <a:off x="656743" y="2836963"/>
            <a:ext cx="5092704" cy="3588889"/>
          </a:xfrm>
          <a:prstGeom prst="rect">
            <a:avLst/>
          </a:prstGeom>
          <a:noFill/>
          <a:ln/>
        </p:spPr>
        <p:txBody>
          <a:bodyPr wrap="square" lIns="0" tIns="0" rIns="0" bIns="0" rtlCol="0" anchor="t"/>
          <a:lstStyle/>
          <a:p>
            <a:pPr>
              <a:lnSpc>
                <a:spcPts val="3000"/>
              </a:lnSpc>
            </a:pPr>
            <a:r>
              <a:rPr lang="en-US" sz="2000" i="1" err="1">
                <a:solidFill>
                  <a:srgbClr val="CAD6DE"/>
                </a:solidFill>
                <a:latin typeface="+mj-lt"/>
                <a:ea typeface="Cabin" pitchFamily="34" charset="-122"/>
                <a:cs typeface="Cabin" pitchFamily="34" charset="-120"/>
              </a:rPr>
              <a:t>Dữ</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liệu</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về</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tiền</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gửi</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là</a:t>
            </a:r>
            <a:r>
              <a:rPr lang="en-US" sz="2000" i="1">
                <a:solidFill>
                  <a:srgbClr val="CAD6DE"/>
                </a:solidFill>
                <a:latin typeface="+mj-lt"/>
                <a:ea typeface="Cabin" pitchFamily="34" charset="-122"/>
                <a:cs typeface="Cabin" pitchFamily="34" charset="-120"/>
              </a:rPr>
              <a:t> 1 data domain </a:t>
            </a:r>
            <a:r>
              <a:rPr lang="en-US" sz="2000" i="1" err="1">
                <a:solidFill>
                  <a:srgbClr val="CAD6DE"/>
                </a:solidFill>
                <a:latin typeface="+mj-lt"/>
                <a:ea typeface="Cabin" pitchFamily="34" charset="-122"/>
                <a:cs typeface="Cabin" pitchFamily="34" charset="-120"/>
              </a:rPr>
              <a:t>rất</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quan</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trọng</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hoạt</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động</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của</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ngân</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hàng</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vì</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vậy</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với</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vai</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trò</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là</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một</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kỹ</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sư</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dữ</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liệu</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trong</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một</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dự</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án</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ứng</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dụng</a:t>
            </a:r>
            <a:r>
              <a:rPr lang="en-US" sz="2000" i="1">
                <a:solidFill>
                  <a:srgbClr val="CAD6DE"/>
                </a:solidFill>
                <a:latin typeface="+mj-lt"/>
                <a:ea typeface="Cabin" pitchFamily="34" charset="-122"/>
                <a:cs typeface="Cabin" pitchFamily="34" charset="-120"/>
              </a:rPr>
              <a:t> AI, </a:t>
            </a:r>
            <a:r>
              <a:rPr lang="en-US" sz="2000" i="1" smtClean="0">
                <a:solidFill>
                  <a:srgbClr val="CAD6DE"/>
                </a:solidFill>
                <a:latin typeface="+mj-lt"/>
                <a:ea typeface="Cabin" pitchFamily="34" charset="-122"/>
                <a:cs typeface="Cabin" pitchFamily="34" charset="-120"/>
              </a:rPr>
              <a:t>ML để phân loại và gợi ý  sản phẩm tới khách hàng, </a:t>
            </a:r>
            <a:r>
              <a:rPr lang="en-US" sz="2000" i="1" err="1">
                <a:solidFill>
                  <a:srgbClr val="CAD6DE"/>
                </a:solidFill>
                <a:latin typeface="+mj-lt"/>
                <a:ea typeface="Cabin" pitchFamily="34" charset="-122"/>
                <a:cs typeface="Cabin" pitchFamily="34" charset="-120"/>
              </a:rPr>
              <a:t>tôi</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sẽ</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trình</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bày</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cách</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thu</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thập</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tổ</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chức</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xử</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lý</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lưu</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trữ</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và</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quản</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trị</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dữ</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liệu</a:t>
            </a:r>
            <a:r>
              <a:rPr lang="en-US" sz="2000" i="1">
                <a:solidFill>
                  <a:srgbClr val="CAD6DE"/>
                </a:solidFill>
                <a:latin typeface="+mj-lt"/>
                <a:ea typeface="Cabin" pitchFamily="34" charset="-122"/>
                <a:cs typeface="Cabin" pitchFamily="34" charset="-120"/>
              </a:rPr>
              <a:t> </a:t>
            </a:r>
            <a:r>
              <a:rPr lang="en-US" sz="2000" i="1" smtClean="0">
                <a:solidFill>
                  <a:srgbClr val="CAD6DE"/>
                </a:solidFill>
                <a:latin typeface="+mj-lt"/>
                <a:ea typeface="Cabin" pitchFamily="34" charset="-122"/>
                <a:cs typeface="Cabin" pitchFamily="34" charset="-120"/>
              </a:rPr>
              <a:t>để </a:t>
            </a:r>
            <a:r>
              <a:rPr lang="en-US" sz="2000" i="1" err="1">
                <a:solidFill>
                  <a:srgbClr val="CAD6DE"/>
                </a:solidFill>
                <a:latin typeface="+mj-lt"/>
                <a:ea typeface="Cabin" pitchFamily="34" charset="-122"/>
                <a:cs typeface="Cabin" pitchFamily="34" charset="-120"/>
              </a:rPr>
              <a:t>đáp</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ứng</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nhu</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cầu</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của</a:t>
            </a:r>
            <a:r>
              <a:rPr lang="en-US" sz="2000" i="1">
                <a:solidFill>
                  <a:srgbClr val="CAD6DE"/>
                </a:solidFill>
                <a:latin typeface="+mj-lt"/>
                <a:ea typeface="Cabin" pitchFamily="34" charset="-122"/>
                <a:cs typeface="Cabin" pitchFamily="34" charset="-120"/>
              </a:rPr>
              <a:t> </a:t>
            </a:r>
            <a:r>
              <a:rPr lang="en-US" sz="2000" i="1" smtClean="0">
                <a:solidFill>
                  <a:srgbClr val="CAD6DE"/>
                </a:solidFill>
                <a:latin typeface="+mj-lt"/>
                <a:ea typeface="Cabin" pitchFamily="34" charset="-122"/>
                <a:cs typeface="Cabin" pitchFamily="34" charset="-120"/>
              </a:rPr>
              <a:t>người dùng </a:t>
            </a:r>
            <a:r>
              <a:rPr lang="en-US" sz="2000" i="1" err="1">
                <a:solidFill>
                  <a:srgbClr val="CAD6DE"/>
                </a:solidFill>
                <a:latin typeface="+mj-lt"/>
                <a:ea typeface="Cabin" pitchFamily="34" charset="-122"/>
                <a:cs typeface="Cabin" pitchFamily="34" charset="-120"/>
              </a:rPr>
              <a:t>nội</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bộ</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với</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mục</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tiêu</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là</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đảm</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bảo</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tính</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chính</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xác</a:t>
            </a:r>
            <a:r>
              <a:rPr lang="en-US" sz="2000" i="1">
                <a:solidFill>
                  <a:srgbClr val="CAD6DE"/>
                </a:solidFill>
                <a:latin typeface="+mj-lt"/>
                <a:ea typeface="Cabin" pitchFamily="34" charset="-122"/>
                <a:cs typeface="Cabin" pitchFamily="34" charset="-120"/>
              </a:rPr>
              <a:t>, an </a:t>
            </a:r>
            <a:r>
              <a:rPr lang="en-US" sz="2000" i="1" err="1">
                <a:solidFill>
                  <a:srgbClr val="CAD6DE"/>
                </a:solidFill>
                <a:latin typeface="+mj-lt"/>
                <a:ea typeface="Cabin" pitchFamily="34" charset="-122"/>
                <a:cs typeface="Cabin" pitchFamily="34" charset="-120"/>
              </a:rPr>
              <a:t>toàn</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và</a:t>
            </a:r>
            <a:r>
              <a:rPr lang="en-US" sz="2000" i="1">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đạt</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hiệu</a:t>
            </a:r>
            <a:r>
              <a:rPr lang="en-US" sz="2000" i="1" smtClean="0">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quả</a:t>
            </a:r>
            <a:r>
              <a:rPr lang="en-US" sz="2000" i="1">
                <a:solidFill>
                  <a:srgbClr val="CAD6DE"/>
                </a:solidFill>
                <a:latin typeface="+mj-lt"/>
                <a:ea typeface="Cabin" pitchFamily="34" charset="-122"/>
                <a:cs typeface="Cabin" pitchFamily="34" charset="-120"/>
              </a:rPr>
              <a:t> </a:t>
            </a:r>
            <a:r>
              <a:rPr lang="en-US" sz="2000" i="1" err="1">
                <a:solidFill>
                  <a:srgbClr val="CAD6DE"/>
                </a:solidFill>
                <a:latin typeface="+mj-lt"/>
                <a:ea typeface="Cabin" pitchFamily="34" charset="-122"/>
                <a:cs typeface="Cabin" pitchFamily="34" charset="-120"/>
              </a:rPr>
              <a:t>cao</a:t>
            </a:r>
            <a:endParaRPr lang="en-US" sz="2000" i="1">
              <a:latin typeface="+mj-lt"/>
            </a:endParaRPr>
          </a:p>
        </p:txBody>
      </p:sp>
      <p:sp>
        <p:nvSpPr>
          <p:cNvPr id="8" name="Shape 2"/>
          <p:cNvSpPr/>
          <p:nvPr/>
        </p:nvSpPr>
        <p:spPr>
          <a:xfrm>
            <a:off x="8775828" y="1728143"/>
            <a:ext cx="722471" cy="22860"/>
          </a:xfrm>
          <a:prstGeom prst="roundRect">
            <a:avLst>
              <a:gd name="adj" fmla="val 135466"/>
            </a:avLst>
          </a:prstGeom>
          <a:solidFill>
            <a:srgbClr val="49606E"/>
          </a:solidFill>
          <a:ln/>
        </p:spPr>
      </p:sp>
      <p:sp>
        <p:nvSpPr>
          <p:cNvPr id="9" name="Shape 3"/>
          <p:cNvSpPr/>
          <p:nvPr/>
        </p:nvSpPr>
        <p:spPr>
          <a:xfrm>
            <a:off x="8022186" y="1286540"/>
            <a:ext cx="464463" cy="464463"/>
          </a:xfrm>
          <a:prstGeom prst="roundRect">
            <a:avLst>
              <a:gd name="adj" fmla="val 6667"/>
            </a:avLst>
          </a:prstGeom>
          <a:solidFill>
            <a:srgbClr val="304755"/>
          </a:solidFill>
          <a:ln/>
        </p:spPr>
      </p:sp>
      <p:sp>
        <p:nvSpPr>
          <p:cNvPr id="10" name="Text 4"/>
          <p:cNvSpPr/>
          <p:nvPr/>
        </p:nvSpPr>
        <p:spPr>
          <a:xfrm>
            <a:off x="8183092" y="1445411"/>
            <a:ext cx="137279" cy="291465"/>
          </a:xfrm>
          <a:prstGeom prst="rect">
            <a:avLst/>
          </a:prstGeom>
          <a:noFill/>
          <a:ln/>
        </p:spPr>
        <p:txBody>
          <a:bodyPr wrap="none" lIns="0" tIns="0" rIns="0" bIns="0" rtlCol="0" anchor="t"/>
          <a:lstStyle/>
          <a:p>
            <a:pPr marL="0" indent="0" algn="ctr">
              <a:lnSpc>
                <a:spcPts val="2250"/>
              </a:lnSpc>
              <a:buNone/>
            </a:pPr>
            <a:r>
              <a:rPr lang="en-US" sz="3000">
                <a:solidFill>
                  <a:srgbClr val="CAD6DE"/>
                </a:solidFill>
                <a:latin typeface="+mj-lt"/>
                <a:ea typeface="Unbounded" pitchFamily="34" charset="-122"/>
                <a:cs typeface="Unbounded" pitchFamily="34" charset="-120"/>
              </a:rPr>
              <a:t>1</a:t>
            </a:r>
            <a:endParaRPr lang="en-US" sz="3000">
              <a:latin typeface="+mj-lt"/>
            </a:endParaRPr>
          </a:p>
        </p:txBody>
      </p:sp>
      <p:sp>
        <p:nvSpPr>
          <p:cNvPr id="13" name="Shape 7"/>
          <p:cNvSpPr/>
          <p:nvPr/>
        </p:nvSpPr>
        <p:spPr>
          <a:xfrm>
            <a:off x="8775828" y="3032343"/>
            <a:ext cx="722471" cy="22860"/>
          </a:xfrm>
          <a:prstGeom prst="roundRect">
            <a:avLst>
              <a:gd name="adj" fmla="val 135466"/>
            </a:avLst>
          </a:prstGeom>
          <a:solidFill>
            <a:srgbClr val="49606E"/>
          </a:solidFill>
          <a:ln/>
        </p:spPr>
      </p:sp>
      <p:sp>
        <p:nvSpPr>
          <p:cNvPr id="14" name="Shape 8"/>
          <p:cNvSpPr/>
          <p:nvPr/>
        </p:nvSpPr>
        <p:spPr>
          <a:xfrm>
            <a:off x="8019502" y="2590740"/>
            <a:ext cx="464463" cy="464463"/>
          </a:xfrm>
          <a:prstGeom prst="roundRect">
            <a:avLst>
              <a:gd name="adj" fmla="val 6667"/>
            </a:avLst>
          </a:prstGeom>
          <a:solidFill>
            <a:srgbClr val="304755"/>
          </a:solidFill>
          <a:ln/>
        </p:spPr>
      </p:sp>
      <p:sp>
        <p:nvSpPr>
          <p:cNvPr id="15" name="Text 9"/>
          <p:cNvSpPr/>
          <p:nvPr/>
        </p:nvSpPr>
        <p:spPr>
          <a:xfrm>
            <a:off x="8132087" y="2735416"/>
            <a:ext cx="229910" cy="291465"/>
          </a:xfrm>
          <a:prstGeom prst="rect">
            <a:avLst/>
          </a:prstGeom>
          <a:noFill/>
          <a:ln/>
        </p:spPr>
        <p:txBody>
          <a:bodyPr wrap="none" lIns="0" tIns="0" rIns="0" bIns="0" rtlCol="0" anchor="t"/>
          <a:lstStyle/>
          <a:p>
            <a:pPr marL="0" indent="0" algn="ctr">
              <a:lnSpc>
                <a:spcPts val="2250"/>
              </a:lnSpc>
              <a:buNone/>
            </a:pPr>
            <a:r>
              <a:rPr lang="en-US" sz="3000">
                <a:solidFill>
                  <a:srgbClr val="CAD6DE"/>
                </a:solidFill>
                <a:latin typeface="+mj-lt"/>
                <a:ea typeface="Unbounded" pitchFamily="34" charset="-122"/>
                <a:cs typeface="Unbounded" pitchFamily="34" charset="-120"/>
              </a:rPr>
              <a:t>2</a:t>
            </a:r>
            <a:endParaRPr lang="en-US" sz="3000">
              <a:latin typeface="+mj-lt"/>
            </a:endParaRPr>
          </a:p>
        </p:txBody>
      </p:sp>
      <p:sp>
        <p:nvSpPr>
          <p:cNvPr id="18" name="Shape 12"/>
          <p:cNvSpPr/>
          <p:nvPr/>
        </p:nvSpPr>
        <p:spPr>
          <a:xfrm>
            <a:off x="8775827" y="4350670"/>
            <a:ext cx="722471" cy="22860"/>
          </a:xfrm>
          <a:prstGeom prst="roundRect">
            <a:avLst>
              <a:gd name="adj" fmla="val 135466"/>
            </a:avLst>
          </a:prstGeom>
          <a:solidFill>
            <a:srgbClr val="49606E"/>
          </a:solidFill>
          <a:ln/>
        </p:spPr>
      </p:sp>
      <p:sp>
        <p:nvSpPr>
          <p:cNvPr id="19" name="Shape 13"/>
          <p:cNvSpPr/>
          <p:nvPr/>
        </p:nvSpPr>
        <p:spPr>
          <a:xfrm>
            <a:off x="8019502" y="3909067"/>
            <a:ext cx="464463" cy="464463"/>
          </a:xfrm>
          <a:prstGeom prst="roundRect">
            <a:avLst>
              <a:gd name="adj" fmla="val 6667"/>
            </a:avLst>
          </a:prstGeom>
          <a:solidFill>
            <a:srgbClr val="304755"/>
          </a:solidFill>
          <a:ln/>
        </p:spPr>
      </p:sp>
      <p:sp>
        <p:nvSpPr>
          <p:cNvPr id="20" name="Text 14"/>
          <p:cNvSpPr/>
          <p:nvPr/>
        </p:nvSpPr>
        <p:spPr>
          <a:xfrm>
            <a:off x="8134575" y="4043370"/>
            <a:ext cx="234315" cy="291465"/>
          </a:xfrm>
          <a:prstGeom prst="rect">
            <a:avLst/>
          </a:prstGeom>
          <a:noFill/>
          <a:ln/>
        </p:spPr>
        <p:txBody>
          <a:bodyPr wrap="none" lIns="0" tIns="0" rIns="0" bIns="0" rtlCol="0" anchor="t"/>
          <a:lstStyle/>
          <a:p>
            <a:pPr marL="0" indent="0" algn="ctr">
              <a:lnSpc>
                <a:spcPts val="2250"/>
              </a:lnSpc>
              <a:buNone/>
            </a:pPr>
            <a:r>
              <a:rPr lang="en-US" sz="3000">
                <a:solidFill>
                  <a:srgbClr val="CAD6DE"/>
                </a:solidFill>
                <a:latin typeface="+mj-lt"/>
                <a:ea typeface="Unbounded" pitchFamily="34" charset="-122"/>
                <a:cs typeface="Unbounded" pitchFamily="34" charset="-120"/>
              </a:rPr>
              <a:t>3</a:t>
            </a:r>
            <a:endParaRPr lang="en-US" sz="3000">
              <a:latin typeface="+mj-lt"/>
            </a:endParaRPr>
          </a:p>
        </p:txBody>
      </p:sp>
      <p:sp>
        <p:nvSpPr>
          <p:cNvPr id="21" name="Text 15"/>
          <p:cNvSpPr/>
          <p:nvPr/>
        </p:nvSpPr>
        <p:spPr>
          <a:xfrm>
            <a:off x="9794854" y="1463468"/>
            <a:ext cx="4419749" cy="303609"/>
          </a:xfrm>
          <a:prstGeom prst="rect">
            <a:avLst/>
          </a:prstGeom>
          <a:noFill/>
          <a:ln/>
        </p:spPr>
        <p:txBody>
          <a:bodyPr wrap="none" lIns="0" tIns="0" rIns="0" bIns="0" rtlCol="0" anchor="t"/>
          <a:lstStyle/>
          <a:p>
            <a:pPr marL="0" indent="0">
              <a:lnSpc>
                <a:spcPts val="2350"/>
              </a:lnSpc>
              <a:buNone/>
            </a:pPr>
            <a:r>
              <a:rPr lang="en-US" sz="2500" b="1" err="1" smtClean="0">
                <a:solidFill>
                  <a:srgbClr val="CAD6DE"/>
                </a:solidFill>
                <a:latin typeface="+mj-lt"/>
                <a:ea typeface="Unbounded" pitchFamily="34" charset="-122"/>
                <a:cs typeface="Unbounded" pitchFamily="34" charset="-120"/>
              </a:rPr>
              <a:t>Giới</a:t>
            </a:r>
            <a:r>
              <a:rPr lang="en-US" sz="2500" b="1" smtClean="0">
                <a:solidFill>
                  <a:srgbClr val="CAD6DE"/>
                </a:solidFill>
                <a:latin typeface="+mj-lt"/>
                <a:ea typeface="Unbounded" pitchFamily="34" charset="-122"/>
                <a:cs typeface="Unbounded" pitchFamily="34" charset="-120"/>
              </a:rPr>
              <a:t> </a:t>
            </a:r>
            <a:r>
              <a:rPr lang="en-US" sz="2500" b="1" err="1" smtClean="0">
                <a:solidFill>
                  <a:srgbClr val="CAD6DE"/>
                </a:solidFill>
                <a:latin typeface="+mj-lt"/>
                <a:ea typeface="Unbounded" pitchFamily="34" charset="-122"/>
                <a:cs typeface="Unbounded" pitchFamily="34" charset="-120"/>
              </a:rPr>
              <a:t>Thiệu</a:t>
            </a:r>
            <a:endParaRPr lang="en-US" sz="2500" b="1">
              <a:latin typeface="+mj-lt"/>
            </a:endParaRPr>
          </a:p>
        </p:txBody>
      </p:sp>
      <p:sp>
        <p:nvSpPr>
          <p:cNvPr id="23" name="Shape 17"/>
          <p:cNvSpPr/>
          <p:nvPr/>
        </p:nvSpPr>
        <p:spPr>
          <a:xfrm>
            <a:off x="8781416" y="5664180"/>
            <a:ext cx="722471" cy="22860"/>
          </a:xfrm>
          <a:prstGeom prst="roundRect">
            <a:avLst>
              <a:gd name="adj" fmla="val 135466"/>
            </a:avLst>
          </a:prstGeom>
          <a:solidFill>
            <a:srgbClr val="49606E"/>
          </a:solidFill>
          <a:ln/>
        </p:spPr>
      </p:sp>
      <p:sp>
        <p:nvSpPr>
          <p:cNvPr id="24" name="Shape 18"/>
          <p:cNvSpPr/>
          <p:nvPr/>
        </p:nvSpPr>
        <p:spPr>
          <a:xfrm>
            <a:off x="8014810" y="5222577"/>
            <a:ext cx="464463" cy="464463"/>
          </a:xfrm>
          <a:prstGeom prst="roundRect">
            <a:avLst>
              <a:gd name="adj" fmla="val 6667"/>
            </a:avLst>
          </a:prstGeom>
          <a:solidFill>
            <a:srgbClr val="304755"/>
          </a:solidFill>
          <a:ln/>
        </p:spPr>
      </p:sp>
      <p:sp>
        <p:nvSpPr>
          <p:cNvPr id="25" name="Text 19"/>
          <p:cNvSpPr/>
          <p:nvPr/>
        </p:nvSpPr>
        <p:spPr>
          <a:xfrm>
            <a:off x="8126665" y="5373126"/>
            <a:ext cx="233958" cy="291465"/>
          </a:xfrm>
          <a:prstGeom prst="rect">
            <a:avLst/>
          </a:prstGeom>
          <a:noFill/>
          <a:ln/>
        </p:spPr>
        <p:txBody>
          <a:bodyPr wrap="none" lIns="0" tIns="0" rIns="0" bIns="0" rtlCol="0" anchor="t"/>
          <a:lstStyle/>
          <a:p>
            <a:pPr marL="0" indent="0" algn="ctr">
              <a:lnSpc>
                <a:spcPts val="2250"/>
              </a:lnSpc>
              <a:buNone/>
            </a:pPr>
            <a:r>
              <a:rPr lang="en-US" sz="3000">
                <a:solidFill>
                  <a:srgbClr val="CAD6DE"/>
                </a:solidFill>
                <a:latin typeface="+mj-lt"/>
                <a:ea typeface="Unbounded" pitchFamily="34" charset="-122"/>
                <a:cs typeface="Unbounded" pitchFamily="34" charset="-120"/>
              </a:rPr>
              <a:t>4</a:t>
            </a:r>
            <a:endParaRPr lang="en-US" sz="3000">
              <a:latin typeface="+mj-lt"/>
            </a:endParaRPr>
          </a:p>
        </p:txBody>
      </p:sp>
      <p:sp>
        <p:nvSpPr>
          <p:cNvPr id="31" name="Text 25"/>
          <p:cNvSpPr/>
          <p:nvPr/>
        </p:nvSpPr>
        <p:spPr>
          <a:xfrm>
            <a:off x="9794854" y="2751594"/>
            <a:ext cx="3821192" cy="303609"/>
          </a:xfrm>
          <a:prstGeom prst="rect">
            <a:avLst/>
          </a:prstGeom>
          <a:noFill/>
          <a:ln/>
        </p:spPr>
        <p:txBody>
          <a:bodyPr wrap="none" lIns="0" tIns="0" rIns="0" bIns="0" rtlCol="0" anchor="t"/>
          <a:lstStyle/>
          <a:p>
            <a:pPr>
              <a:lnSpc>
                <a:spcPts val="2350"/>
              </a:lnSpc>
            </a:pPr>
            <a:r>
              <a:rPr lang="en-US" sz="3000" b="1" err="1" smtClean="0">
                <a:solidFill>
                  <a:srgbClr val="CAD6DE"/>
                </a:solidFill>
                <a:latin typeface="+mj-lt"/>
                <a:ea typeface="Unbounded" pitchFamily="34" charset="-122"/>
                <a:cs typeface="Unbounded" pitchFamily="34" charset="-120"/>
              </a:rPr>
              <a:t>Gỉải</a:t>
            </a:r>
            <a:r>
              <a:rPr lang="en-US" sz="3000" b="1" smtClean="0">
                <a:solidFill>
                  <a:srgbClr val="CAD6DE"/>
                </a:solidFill>
                <a:latin typeface="+mj-lt"/>
                <a:ea typeface="Unbounded" pitchFamily="34" charset="-122"/>
                <a:cs typeface="Unbounded" pitchFamily="34" charset="-120"/>
              </a:rPr>
              <a:t> </a:t>
            </a:r>
            <a:r>
              <a:rPr lang="en-US" sz="3000" b="1" err="1" smtClean="0">
                <a:solidFill>
                  <a:srgbClr val="CAD6DE"/>
                </a:solidFill>
                <a:latin typeface="+mj-lt"/>
                <a:ea typeface="Unbounded" pitchFamily="34" charset="-122"/>
                <a:cs typeface="Unbounded" pitchFamily="34" charset="-120"/>
              </a:rPr>
              <a:t>Pháp</a:t>
            </a:r>
            <a:endParaRPr lang="en-US" sz="3000" b="1">
              <a:latin typeface="+mj-lt"/>
            </a:endParaRPr>
          </a:p>
        </p:txBody>
      </p:sp>
      <p:sp>
        <p:nvSpPr>
          <p:cNvPr id="58" name="Text 25"/>
          <p:cNvSpPr/>
          <p:nvPr/>
        </p:nvSpPr>
        <p:spPr>
          <a:xfrm>
            <a:off x="9794854" y="4088177"/>
            <a:ext cx="3821192" cy="303609"/>
          </a:xfrm>
          <a:prstGeom prst="rect">
            <a:avLst/>
          </a:prstGeom>
          <a:noFill/>
          <a:ln/>
        </p:spPr>
        <p:txBody>
          <a:bodyPr wrap="none" lIns="0" tIns="0" rIns="0" bIns="0" rtlCol="0" anchor="t"/>
          <a:lstStyle/>
          <a:p>
            <a:pPr>
              <a:lnSpc>
                <a:spcPts val="2350"/>
              </a:lnSpc>
            </a:pPr>
            <a:r>
              <a:rPr lang="en-US" sz="3000" b="1" err="1" smtClean="0">
                <a:solidFill>
                  <a:srgbClr val="CAD6DE"/>
                </a:solidFill>
                <a:latin typeface="+mj-lt"/>
                <a:ea typeface="Unbounded" pitchFamily="34" charset="-122"/>
                <a:cs typeface="Unbounded" pitchFamily="34" charset="-120"/>
              </a:rPr>
              <a:t>Các</a:t>
            </a:r>
            <a:r>
              <a:rPr lang="en-US" sz="3000" b="1" smtClean="0">
                <a:solidFill>
                  <a:srgbClr val="CAD6DE"/>
                </a:solidFill>
                <a:latin typeface="+mj-lt"/>
                <a:ea typeface="Unbounded" pitchFamily="34" charset="-122"/>
                <a:cs typeface="Unbounded" pitchFamily="34" charset="-120"/>
              </a:rPr>
              <a:t> </a:t>
            </a:r>
            <a:r>
              <a:rPr lang="en-US" sz="3000" b="1" err="1" smtClean="0">
                <a:solidFill>
                  <a:srgbClr val="CAD6DE"/>
                </a:solidFill>
                <a:latin typeface="+mj-lt"/>
                <a:ea typeface="Unbounded" pitchFamily="34" charset="-122"/>
                <a:cs typeface="Unbounded" pitchFamily="34" charset="-120"/>
              </a:rPr>
              <a:t>bước</a:t>
            </a:r>
            <a:r>
              <a:rPr lang="en-US" sz="3000" b="1" smtClean="0">
                <a:solidFill>
                  <a:srgbClr val="CAD6DE"/>
                </a:solidFill>
                <a:latin typeface="+mj-lt"/>
                <a:ea typeface="Unbounded" pitchFamily="34" charset="-122"/>
                <a:cs typeface="Unbounded" pitchFamily="34" charset="-120"/>
              </a:rPr>
              <a:t> </a:t>
            </a:r>
            <a:r>
              <a:rPr lang="en-US" sz="3000" b="1" err="1" smtClean="0">
                <a:solidFill>
                  <a:srgbClr val="CAD6DE"/>
                </a:solidFill>
                <a:latin typeface="+mj-lt"/>
                <a:ea typeface="Unbounded" pitchFamily="34" charset="-122"/>
                <a:cs typeface="Unbounded" pitchFamily="34" charset="-120"/>
              </a:rPr>
              <a:t>thực</a:t>
            </a:r>
            <a:r>
              <a:rPr lang="en-US" sz="3000" b="1" smtClean="0">
                <a:solidFill>
                  <a:srgbClr val="CAD6DE"/>
                </a:solidFill>
                <a:latin typeface="+mj-lt"/>
                <a:ea typeface="Unbounded" pitchFamily="34" charset="-122"/>
                <a:cs typeface="Unbounded" pitchFamily="34" charset="-120"/>
              </a:rPr>
              <a:t> </a:t>
            </a:r>
            <a:r>
              <a:rPr lang="en-US" sz="3000" b="1" err="1" smtClean="0">
                <a:solidFill>
                  <a:srgbClr val="CAD6DE"/>
                </a:solidFill>
                <a:latin typeface="+mj-lt"/>
                <a:ea typeface="Unbounded" pitchFamily="34" charset="-122"/>
                <a:cs typeface="Unbounded" pitchFamily="34" charset="-120"/>
              </a:rPr>
              <a:t>hiện</a:t>
            </a:r>
            <a:endParaRPr lang="en-US" sz="3000" b="1">
              <a:latin typeface="+mj-lt"/>
            </a:endParaRPr>
          </a:p>
        </p:txBody>
      </p:sp>
      <p:sp>
        <p:nvSpPr>
          <p:cNvPr id="59" name="Text 25"/>
          <p:cNvSpPr/>
          <p:nvPr/>
        </p:nvSpPr>
        <p:spPr>
          <a:xfrm>
            <a:off x="9794854" y="5414658"/>
            <a:ext cx="3821192" cy="303609"/>
          </a:xfrm>
          <a:prstGeom prst="rect">
            <a:avLst/>
          </a:prstGeom>
          <a:noFill/>
          <a:ln/>
        </p:spPr>
        <p:txBody>
          <a:bodyPr wrap="none" lIns="0" tIns="0" rIns="0" bIns="0" rtlCol="0" anchor="t"/>
          <a:lstStyle/>
          <a:p>
            <a:pPr>
              <a:lnSpc>
                <a:spcPts val="2350"/>
              </a:lnSpc>
            </a:pPr>
            <a:r>
              <a:rPr lang="en-US" sz="3000" b="1" err="1" smtClean="0">
                <a:solidFill>
                  <a:srgbClr val="CAD6DE"/>
                </a:solidFill>
                <a:latin typeface="+mj-lt"/>
              </a:rPr>
              <a:t>Cải</a:t>
            </a:r>
            <a:r>
              <a:rPr lang="en-US" sz="3000" b="1" smtClean="0">
                <a:solidFill>
                  <a:srgbClr val="CAD6DE"/>
                </a:solidFill>
                <a:latin typeface="+mj-lt"/>
              </a:rPr>
              <a:t> </a:t>
            </a:r>
            <a:r>
              <a:rPr lang="en-US" sz="3000" b="1" err="1" smtClean="0">
                <a:solidFill>
                  <a:srgbClr val="CAD6DE"/>
                </a:solidFill>
                <a:latin typeface="+mj-lt"/>
              </a:rPr>
              <a:t>tiến</a:t>
            </a:r>
            <a:endParaRPr lang="en-US" sz="3000" b="1">
              <a:latin typeface="+mj-lt"/>
            </a:endParaRPr>
          </a:p>
        </p:txBody>
      </p:sp>
      <p:sp>
        <p:nvSpPr>
          <p:cNvPr id="60" name="Shape 23"/>
          <p:cNvSpPr/>
          <p:nvPr/>
        </p:nvSpPr>
        <p:spPr>
          <a:xfrm>
            <a:off x="8019502" y="6536087"/>
            <a:ext cx="464463" cy="464463"/>
          </a:xfrm>
          <a:prstGeom prst="roundRect">
            <a:avLst>
              <a:gd name="adj" fmla="val 6667"/>
            </a:avLst>
          </a:prstGeom>
          <a:solidFill>
            <a:srgbClr val="304755"/>
          </a:solidFill>
          <a:ln/>
        </p:spPr>
      </p:sp>
      <p:sp>
        <p:nvSpPr>
          <p:cNvPr id="61" name="Text 24"/>
          <p:cNvSpPr/>
          <p:nvPr/>
        </p:nvSpPr>
        <p:spPr>
          <a:xfrm>
            <a:off x="8130713" y="6657200"/>
            <a:ext cx="225862" cy="291465"/>
          </a:xfrm>
          <a:prstGeom prst="rect">
            <a:avLst/>
          </a:prstGeom>
          <a:noFill/>
          <a:ln/>
        </p:spPr>
        <p:txBody>
          <a:bodyPr wrap="none" lIns="0" tIns="0" rIns="0" bIns="0" rtlCol="0" anchor="t"/>
          <a:lstStyle/>
          <a:p>
            <a:pPr marL="0" indent="0" algn="ctr">
              <a:lnSpc>
                <a:spcPts val="2250"/>
              </a:lnSpc>
              <a:buNone/>
            </a:pPr>
            <a:r>
              <a:rPr lang="en-US" sz="3000">
                <a:solidFill>
                  <a:srgbClr val="CAD6DE"/>
                </a:solidFill>
                <a:latin typeface="+mj-lt"/>
                <a:ea typeface="Unbounded" pitchFamily="34" charset="-122"/>
                <a:cs typeface="Unbounded" pitchFamily="34" charset="-120"/>
              </a:rPr>
              <a:t>5</a:t>
            </a:r>
            <a:endParaRPr lang="en-US" sz="3000">
              <a:latin typeface="+mj-lt"/>
            </a:endParaRPr>
          </a:p>
        </p:txBody>
      </p:sp>
      <p:sp>
        <p:nvSpPr>
          <p:cNvPr id="62" name="Shape 17"/>
          <p:cNvSpPr/>
          <p:nvPr/>
        </p:nvSpPr>
        <p:spPr>
          <a:xfrm>
            <a:off x="8775826" y="6977690"/>
            <a:ext cx="722471" cy="22860"/>
          </a:xfrm>
          <a:prstGeom prst="roundRect">
            <a:avLst>
              <a:gd name="adj" fmla="val 135466"/>
            </a:avLst>
          </a:prstGeom>
          <a:solidFill>
            <a:srgbClr val="49606E"/>
          </a:solidFill>
          <a:ln/>
        </p:spPr>
      </p:sp>
      <p:sp>
        <p:nvSpPr>
          <p:cNvPr id="64" name="Text 25"/>
          <p:cNvSpPr/>
          <p:nvPr/>
        </p:nvSpPr>
        <p:spPr>
          <a:xfrm>
            <a:off x="9790158" y="6734115"/>
            <a:ext cx="3821192" cy="303609"/>
          </a:xfrm>
          <a:prstGeom prst="rect">
            <a:avLst/>
          </a:prstGeom>
          <a:noFill/>
          <a:ln/>
        </p:spPr>
        <p:txBody>
          <a:bodyPr wrap="none" lIns="0" tIns="0" rIns="0" bIns="0" rtlCol="0" anchor="t"/>
          <a:lstStyle/>
          <a:p>
            <a:pPr>
              <a:lnSpc>
                <a:spcPts val="2350"/>
              </a:lnSpc>
            </a:pPr>
            <a:r>
              <a:rPr lang="en-US" sz="3000" b="1" err="1" smtClean="0">
                <a:solidFill>
                  <a:srgbClr val="CAD6DE"/>
                </a:solidFill>
                <a:latin typeface="+mj-lt"/>
              </a:rPr>
              <a:t>Kết</a:t>
            </a:r>
            <a:r>
              <a:rPr lang="en-US" sz="3000" b="1" smtClean="0">
                <a:solidFill>
                  <a:srgbClr val="CAD6DE"/>
                </a:solidFill>
                <a:latin typeface="+mj-lt"/>
              </a:rPr>
              <a:t> </a:t>
            </a:r>
            <a:r>
              <a:rPr lang="en-US" sz="3000" b="1" err="1" smtClean="0">
                <a:solidFill>
                  <a:srgbClr val="CAD6DE"/>
                </a:solidFill>
                <a:latin typeface="+mj-lt"/>
              </a:rPr>
              <a:t>luận</a:t>
            </a:r>
            <a:endParaRPr lang="en-US" sz="3000" b="1">
              <a:latin typeface="+mj-lt"/>
            </a:endParaRP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0"/>
          <p:cNvSpPr/>
          <p:nvPr/>
        </p:nvSpPr>
        <p:spPr>
          <a:xfrm>
            <a:off x="751098" y="3557111"/>
            <a:ext cx="12815646" cy="704017"/>
          </a:xfrm>
          <a:prstGeom prst="rect">
            <a:avLst/>
          </a:prstGeom>
          <a:noFill/>
          <a:ln/>
        </p:spPr>
        <p:txBody>
          <a:bodyPr wrap="none" lIns="0" tIns="0" rIns="0" bIns="0" rtlCol="0" anchor="t"/>
          <a:lstStyle/>
          <a:p>
            <a:pPr marL="0" indent="0" algn="ctr">
              <a:lnSpc>
                <a:spcPts val="5500"/>
              </a:lnSpc>
              <a:buNone/>
            </a:pPr>
            <a:r>
              <a:rPr lang="en-US" sz="10000" b="1" smtClean="0">
                <a:solidFill>
                  <a:srgbClr val="FFFFFF"/>
                </a:solidFill>
                <a:latin typeface="+mj-lt"/>
              </a:rPr>
              <a:t>Cảm ơn đã lắng nghe</a:t>
            </a:r>
            <a:endParaRPr lang="en-US" sz="10000" b="1">
              <a:latin typeface="+mj-lt"/>
            </a:endParaRPr>
          </a:p>
        </p:txBody>
      </p:sp>
      <p:sp>
        <p:nvSpPr>
          <p:cNvPr id="3" name="Text 1"/>
          <p:cNvSpPr/>
          <p:nvPr/>
        </p:nvSpPr>
        <p:spPr>
          <a:xfrm>
            <a:off x="2002644" y="3381137"/>
            <a:ext cx="9543033" cy="351949"/>
          </a:xfrm>
          <a:prstGeom prst="rect">
            <a:avLst/>
          </a:prstGeom>
          <a:noFill/>
          <a:ln/>
        </p:spPr>
        <p:txBody>
          <a:bodyPr wrap="none" lIns="0" tIns="0" rIns="0" bIns="0" rtlCol="0" anchor="t"/>
          <a:lstStyle/>
          <a:p>
            <a:pPr marL="0" indent="0">
              <a:lnSpc>
                <a:spcPts val="2750"/>
              </a:lnSpc>
              <a:buNone/>
            </a:pPr>
            <a:endParaRPr lang="en-US" sz="3000" b="1"/>
          </a:p>
        </p:txBody>
      </p:sp>
      <p:sp>
        <p:nvSpPr>
          <p:cNvPr id="4" name="Text 2"/>
          <p:cNvSpPr/>
          <p:nvPr/>
        </p:nvSpPr>
        <p:spPr>
          <a:xfrm>
            <a:off x="1651915" y="4836405"/>
            <a:ext cx="10852230" cy="3216214"/>
          </a:xfrm>
          <a:prstGeom prst="rect">
            <a:avLst/>
          </a:prstGeom>
          <a:noFill/>
          <a:ln/>
        </p:spPr>
        <p:txBody>
          <a:bodyPr wrap="square" lIns="0" tIns="0" rIns="0" bIns="0" rtlCol="0" anchor="t"/>
          <a:lstStyle/>
          <a:p>
            <a:pPr>
              <a:lnSpc>
                <a:spcPts val="3000"/>
              </a:lnSpc>
            </a:pPr>
            <a:endParaRPr lang="en-US" sz="2000" i="1">
              <a:latin typeface="Cabin" panose="020B0604020202020204" charset="0"/>
            </a:endParaRPr>
          </a:p>
        </p:txBody>
      </p:sp>
    </p:spTree>
    <p:extLst>
      <p:ext uri="{BB962C8B-B14F-4D97-AF65-F5344CB8AC3E}">
        <p14:creationId xmlns:p14="http://schemas.microsoft.com/office/powerpoint/2010/main" val="18928039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pic>
        <p:nvPicPr>
          <p:cNvPr id="2" name="Image 0" descr="preencoded.png"/>
          <p:cNvPicPr>
            <a:picLocks noChangeAspect="1"/>
          </p:cNvPicPr>
          <p:nvPr/>
        </p:nvPicPr>
        <p:blipFill rotWithShape="1">
          <a:blip r:embed="rId3"/>
          <a:srcRect t="15829"/>
          <a:stretch/>
        </p:blipFill>
        <p:spPr>
          <a:xfrm>
            <a:off x="9144000" y="0"/>
            <a:ext cx="5486400" cy="8229599"/>
          </a:xfrm>
          <a:prstGeom prst="rect">
            <a:avLst/>
          </a:prstGeom>
        </p:spPr>
      </p:pic>
      <p:sp>
        <p:nvSpPr>
          <p:cNvPr id="3" name="Text 0"/>
          <p:cNvSpPr/>
          <p:nvPr/>
        </p:nvSpPr>
        <p:spPr>
          <a:xfrm>
            <a:off x="796528" y="889348"/>
            <a:ext cx="7550944" cy="1744791"/>
          </a:xfrm>
          <a:prstGeom prst="rect">
            <a:avLst/>
          </a:prstGeom>
          <a:noFill/>
          <a:ln/>
        </p:spPr>
        <p:txBody>
          <a:bodyPr wrap="square" lIns="0" tIns="0" rIns="0" bIns="0" rtlCol="0" anchor="t"/>
          <a:lstStyle/>
          <a:p>
            <a:pPr>
              <a:lnSpc>
                <a:spcPts val="5500"/>
              </a:lnSpc>
            </a:pPr>
            <a:r>
              <a:rPr lang="en-US" sz="7000" b="1" err="1">
                <a:solidFill>
                  <a:srgbClr val="FFFFFF"/>
                </a:solidFill>
                <a:latin typeface="+mj-lt"/>
                <a:ea typeface="Unbounded" pitchFamily="34" charset="-122"/>
                <a:cs typeface="Unbounded" pitchFamily="34" charset="-120"/>
              </a:rPr>
              <a:t>Giới</a:t>
            </a:r>
            <a:r>
              <a:rPr lang="en-US" sz="7000" b="1">
                <a:solidFill>
                  <a:srgbClr val="FFFFFF"/>
                </a:solidFill>
                <a:latin typeface="+mj-lt"/>
                <a:ea typeface="Unbounded" pitchFamily="34" charset="-122"/>
                <a:cs typeface="Unbounded" pitchFamily="34" charset="-120"/>
              </a:rPr>
              <a:t> </a:t>
            </a:r>
            <a:r>
              <a:rPr lang="en-US" sz="7000" b="1" err="1">
                <a:solidFill>
                  <a:srgbClr val="FFFFFF"/>
                </a:solidFill>
                <a:latin typeface="+mj-lt"/>
                <a:ea typeface="Unbounded" pitchFamily="34" charset="-122"/>
                <a:cs typeface="Unbounded" pitchFamily="34" charset="-120"/>
              </a:rPr>
              <a:t>thiệu</a:t>
            </a:r>
            <a:r>
              <a:rPr lang="en-US" sz="7000" b="1">
                <a:solidFill>
                  <a:srgbClr val="FFFFFF"/>
                </a:solidFill>
                <a:latin typeface="+mj-lt"/>
                <a:ea typeface="Unbounded" pitchFamily="34" charset="-122"/>
                <a:cs typeface="Unbounded" pitchFamily="34" charset="-120"/>
              </a:rPr>
              <a:t> </a:t>
            </a:r>
            <a:endParaRPr lang="en-US" sz="7000" b="1">
              <a:latin typeface="+mj-lt"/>
            </a:endParaRPr>
          </a:p>
        </p:txBody>
      </p:sp>
      <p:sp>
        <p:nvSpPr>
          <p:cNvPr id="4" name="Shape 1"/>
          <p:cNvSpPr/>
          <p:nvPr/>
        </p:nvSpPr>
        <p:spPr>
          <a:xfrm>
            <a:off x="796528" y="2975491"/>
            <a:ext cx="3661767" cy="2382083"/>
          </a:xfrm>
          <a:prstGeom prst="roundRect">
            <a:avLst>
              <a:gd name="adj" fmla="val 1433"/>
            </a:avLst>
          </a:prstGeom>
          <a:solidFill>
            <a:srgbClr val="304755"/>
          </a:solidFill>
          <a:ln/>
        </p:spPr>
      </p:sp>
      <p:sp>
        <p:nvSpPr>
          <p:cNvPr id="5" name="Text 2"/>
          <p:cNvSpPr/>
          <p:nvPr/>
        </p:nvSpPr>
        <p:spPr>
          <a:xfrm>
            <a:off x="1024057" y="3203019"/>
            <a:ext cx="2677358" cy="334685"/>
          </a:xfrm>
          <a:prstGeom prst="rect">
            <a:avLst/>
          </a:prstGeom>
          <a:noFill/>
          <a:ln/>
        </p:spPr>
        <p:txBody>
          <a:bodyPr wrap="none" lIns="0" tIns="0" rIns="0" bIns="0" rtlCol="0" anchor="t"/>
          <a:lstStyle/>
          <a:p>
            <a:pPr marL="0" indent="0">
              <a:lnSpc>
                <a:spcPts val="2600"/>
              </a:lnSpc>
              <a:buNone/>
            </a:pPr>
            <a:r>
              <a:rPr lang="en-US" sz="2500" b="1">
                <a:solidFill>
                  <a:srgbClr val="CAD6DE"/>
                </a:solidFill>
                <a:latin typeface="+mj-lt"/>
                <a:ea typeface="Unbounded" pitchFamily="34" charset="-122"/>
                <a:cs typeface="Unbounded" pitchFamily="34" charset="-120"/>
              </a:rPr>
              <a:t>Định nghĩa</a:t>
            </a:r>
            <a:endParaRPr lang="en-US" sz="2500" b="1">
              <a:latin typeface="+mj-lt"/>
            </a:endParaRPr>
          </a:p>
        </p:txBody>
      </p:sp>
      <p:sp>
        <p:nvSpPr>
          <p:cNvPr id="6" name="Text 3"/>
          <p:cNvSpPr/>
          <p:nvPr/>
        </p:nvSpPr>
        <p:spPr>
          <a:xfrm>
            <a:off x="1024057" y="3674150"/>
            <a:ext cx="3206710" cy="1455896"/>
          </a:xfrm>
          <a:prstGeom prst="rect">
            <a:avLst/>
          </a:prstGeom>
          <a:noFill/>
          <a:ln/>
        </p:spPr>
        <p:txBody>
          <a:bodyPr wrap="square" lIns="0" tIns="0" rIns="0" bIns="0" rtlCol="0" anchor="t"/>
          <a:lstStyle/>
          <a:p>
            <a:pPr>
              <a:lnSpc>
                <a:spcPts val="2850"/>
              </a:lnSpc>
            </a:pPr>
            <a:r>
              <a:rPr lang="en-US" i="1">
                <a:solidFill>
                  <a:srgbClr val="CAD6DE"/>
                </a:solidFill>
                <a:latin typeface="+mj-lt"/>
                <a:ea typeface="Cabin" pitchFamily="34" charset="-122"/>
                <a:cs typeface="Cabin" pitchFamily="34" charset="-120"/>
              </a:rPr>
              <a:t>Dữ liệu tiền gửi bao gồm thông tin </a:t>
            </a:r>
            <a:r>
              <a:rPr lang="en-US" i="1" err="1">
                <a:solidFill>
                  <a:srgbClr val="CAD6DE"/>
                </a:solidFill>
                <a:latin typeface="+mj-lt"/>
                <a:ea typeface="Cabin" pitchFamily="34" charset="-122"/>
                <a:cs typeface="Cabin" pitchFamily="34" charset="-120"/>
              </a:rPr>
              <a:t>về</a:t>
            </a:r>
            <a:r>
              <a:rPr lang="en-US" i="1">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giao</a:t>
            </a:r>
            <a:r>
              <a:rPr lang="en-US" i="1" smtClean="0">
                <a:solidFill>
                  <a:srgbClr val="CAD6DE"/>
                </a:solidFill>
                <a:latin typeface="+mj-lt"/>
                <a:ea typeface="Cabin" pitchFamily="34" charset="-122"/>
                <a:cs typeface="Cabin" pitchFamily="34" charset="-120"/>
              </a:rPr>
              <a:t> </a:t>
            </a:r>
            <a:r>
              <a:rPr lang="en-US" i="1">
                <a:solidFill>
                  <a:srgbClr val="CAD6DE"/>
                </a:solidFill>
                <a:latin typeface="+mj-lt"/>
                <a:ea typeface="Cabin" pitchFamily="34" charset="-122"/>
                <a:cs typeface="Cabin" pitchFamily="34" charset="-120"/>
              </a:rPr>
              <a:t>dịch, </a:t>
            </a:r>
            <a:r>
              <a:rPr lang="en-US" i="1" err="1" smtClean="0">
                <a:solidFill>
                  <a:srgbClr val="CAD6DE"/>
                </a:solidFill>
                <a:latin typeface="+mj-lt"/>
                <a:ea typeface="Cabin" pitchFamily="34" charset="-122"/>
                <a:cs typeface="Cabin" pitchFamily="34" charset="-120"/>
              </a:rPr>
              <a:t>số</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dư</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tài</a:t>
            </a:r>
            <a:r>
              <a:rPr lang="en-US" i="1" smtClean="0">
                <a:solidFill>
                  <a:srgbClr val="CAD6DE"/>
                </a:solidFill>
                <a:latin typeface="+mj-lt"/>
                <a:ea typeface="Cabin" pitchFamily="34" charset="-122"/>
                <a:cs typeface="Cabin" pitchFamily="34" charset="-120"/>
              </a:rPr>
              <a:t> khoản</a:t>
            </a:r>
            <a:r>
              <a:rPr lang="en-US" i="1">
                <a:solidFill>
                  <a:srgbClr val="CAD6DE"/>
                </a:solidFill>
                <a:latin typeface="+mj-lt"/>
                <a:ea typeface="Cabin" pitchFamily="34" charset="-122"/>
                <a:cs typeface="Cabin" pitchFamily="34" charset="-120"/>
              </a:rPr>
              <a:t>,</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các</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khoản</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tiền</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gửi</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đầu</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tư</a:t>
            </a:r>
            <a:r>
              <a:rPr lang="en-US" i="1" smtClean="0">
                <a:solidFill>
                  <a:srgbClr val="CAD6DE"/>
                </a:solidFill>
                <a:latin typeface="+mj-lt"/>
                <a:ea typeface="Cabin" pitchFamily="34" charset="-122"/>
                <a:cs typeface="Cabin" pitchFamily="34" charset="-120"/>
              </a:rPr>
              <a:t>, của </a:t>
            </a:r>
            <a:r>
              <a:rPr lang="en-US" i="1" err="1" smtClean="0">
                <a:solidFill>
                  <a:srgbClr val="CAD6DE"/>
                </a:solidFill>
                <a:latin typeface="+mj-lt"/>
                <a:ea typeface="Cabin" pitchFamily="34" charset="-122"/>
                <a:cs typeface="Cabin" pitchFamily="34" charset="-120"/>
              </a:rPr>
              <a:t>khách</a:t>
            </a:r>
            <a:r>
              <a:rPr lang="en-US" i="1" smtClean="0">
                <a:solidFill>
                  <a:srgbClr val="CAD6DE"/>
                </a:solidFill>
                <a:latin typeface="+mj-lt"/>
                <a:ea typeface="Cabin" pitchFamily="34" charset="-122"/>
                <a:cs typeface="Cabin" pitchFamily="34" charset="-120"/>
              </a:rPr>
              <a:t> </a:t>
            </a:r>
            <a:r>
              <a:rPr lang="en-US" i="1" err="1">
                <a:solidFill>
                  <a:srgbClr val="CAD6DE"/>
                </a:solidFill>
                <a:latin typeface="+mj-lt"/>
                <a:ea typeface="Cabin" pitchFamily="34" charset="-122"/>
                <a:cs typeface="Cabin" pitchFamily="34" charset="-120"/>
              </a:rPr>
              <a:t>hàng</a:t>
            </a:r>
            <a:r>
              <a:rPr lang="en-US" i="1">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tại</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ngân</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hàng</a:t>
            </a:r>
            <a:endParaRPr lang="en-US" i="1">
              <a:latin typeface="+mj-lt"/>
            </a:endParaRPr>
          </a:p>
        </p:txBody>
      </p:sp>
      <p:sp>
        <p:nvSpPr>
          <p:cNvPr id="7" name="Shape 4"/>
          <p:cNvSpPr/>
          <p:nvPr/>
        </p:nvSpPr>
        <p:spPr>
          <a:xfrm>
            <a:off x="4685824" y="2975491"/>
            <a:ext cx="3661767" cy="2382083"/>
          </a:xfrm>
          <a:prstGeom prst="roundRect">
            <a:avLst>
              <a:gd name="adj" fmla="val 1433"/>
            </a:avLst>
          </a:prstGeom>
          <a:solidFill>
            <a:srgbClr val="304755"/>
          </a:solidFill>
          <a:ln/>
        </p:spPr>
      </p:sp>
      <p:sp>
        <p:nvSpPr>
          <p:cNvPr id="8" name="Text 5"/>
          <p:cNvSpPr/>
          <p:nvPr/>
        </p:nvSpPr>
        <p:spPr>
          <a:xfrm>
            <a:off x="4913352" y="3203019"/>
            <a:ext cx="2677358" cy="334685"/>
          </a:xfrm>
          <a:prstGeom prst="rect">
            <a:avLst/>
          </a:prstGeom>
          <a:noFill/>
          <a:ln/>
        </p:spPr>
        <p:txBody>
          <a:bodyPr wrap="none" lIns="0" tIns="0" rIns="0" bIns="0" rtlCol="0" anchor="t"/>
          <a:lstStyle/>
          <a:p>
            <a:pPr marL="0" indent="0">
              <a:lnSpc>
                <a:spcPts val="2600"/>
              </a:lnSpc>
              <a:buNone/>
            </a:pPr>
            <a:r>
              <a:rPr lang="en-US" sz="2500" b="1">
                <a:solidFill>
                  <a:srgbClr val="CAD6DE"/>
                </a:solidFill>
                <a:latin typeface="+mj-lt"/>
                <a:ea typeface="Unbounded" pitchFamily="34" charset="-122"/>
                <a:cs typeface="Unbounded" pitchFamily="34" charset="-120"/>
              </a:rPr>
              <a:t>Tầm quan trọng</a:t>
            </a:r>
            <a:endParaRPr lang="en-US" sz="2500" b="1">
              <a:latin typeface="+mj-lt"/>
            </a:endParaRPr>
          </a:p>
        </p:txBody>
      </p:sp>
      <p:sp>
        <p:nvSpPr>
          <p:cNvPr id="9" name="Text 6"/>
          <p:cNvSpPr/>
          <p:nvPr/>
        </p:nvSpPr>
        <p:spPr>
          <a:xfrm>
            <a:off x="4913352" y="3674150"/>
            <a:ext cx="3206710" cy="1455896"/>
          </a:xfrm>
          <a:prstGeom prst="rect">
            <a:avLst/>
          </a:prstGeom>
          <a:noFill/>
          <a:ln/>
        </p:spPr>
        <p:txBody>
          <a:bodyPr wrap="square" lIns="0" tIns="0" rIns="0" bIns="0" rtlCol="0" anchor="t"/>
          <a:lstStyle/>
          <a:p>
            <a:pPr marL="0" indent="0">
              <a:lnSpc>
                <a:spcPts val="2850"/>
              </a:lnSpc>
              <a:buNone/>
            </a:pPr>
            <a:r>
              <a:rPr lang="en-US" i="1">
                <a:solidFill>
                  <a:srgbClr val="CAD6DE"/>
                </a:solidFill>
                <a:latin typeface="+mj-lt"/>
                <a:ea typeface="Cabin" pitchFamily="34" charset="-122"/>
                <a:cs typeface="Cabin" pitchFamily="34" charset="-120"/>
              </a:rPr>
              <a:t>Phân tích dữ liệu tiền gửi giúp ngân hàng </a:t>
            </a:r>
            <a:r>
              <a:rPr lang="en-US" i="1" smtClean="0">
                <a:solidFill>
                  <a:srgbClr val="CAD6DE"/>
                </a:solidFill>
                <a:latin typeface="+mj-lt"/>
                <a:ea typeface="Cabin" pitchFamily="34" charset="-122"/>
                <a:cs typeface="Cabin" pitchFamily="34" charset="-120"/>
              </a:rPr>
              <a:t>phân loại được khách hàng và hiểu </a:t>
            </a:r>
            <a:r>
              <a:rPr lang="en-US" i="1" err="1" smtClean="0">
                <a:solidFill>
                  <a:srgbClr val="CAD6DE"/>
                </a:solidFill>
                <a:latin typeface="+mj-lt"/>
                <a:ea typeface="Cabin" pitchFamily="34" charset="-122"/>
                <a:cs typeface="Cabin" pitchFamily="34" charset="-120"/>
              </a:rPr>
              <a:t>được</a:t>
            </a:r>
            <a:r>
              <a:rPr lang="en-US" i="1" smtClean="0">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hành</a:t>
            </a:r>
            <a:r>
              <a:rPr lang="en-US" i="1" smtClean="0">
                <a:solidFill>
                  <a:srgbClr val="CAD6DE"/>
                </a:solidFill>
                <a:latin typeface="+mj-lt"/>
                <a:ea typeface="Cabin" pitchFamily="34" charset="-122"/>
                <a:cs typeface="Cabin" pitchFamily="34" charset="-120"/>
              </a:rPr>
              <a:t> </a:t>
            </a:r>
            <a:r>
              <a:rPr lang="en-US" i="1">
                <a:solidFill>
                  <a:srgbClr val="CAD6DE"/>
                </a:solidFill>
                <a:latin typeface="+mj-lt"/>
                <a:ea typeface="Cabin" pitchFamily="34" charset="-122"/>
                <a:cs typeface="Cabin" pitchFamily="34" charset="-120"/>
              </a:rPr>
              <a:t>vi khách </a:t>
            </a:r>
            <a:r>
              <a:rPr lang="en-US" i="1" smtClean="0">
                <a:solidFill>
                  <a:srgbClr val="CAD6DE"/>
                </a:solidFill>
                <a:latin typeface="+mj-lt"/>
                <a:ea typeface="Cabin" pitchFamily="34" charset="-122"/>
                <a:cs typeface="Cabin" pitchFamily="34" charset="-120"/>
              </a:rPr>
              <a:t>hàng để gợi ý các sản phẩm</a:t>
            </a:r>
            <a:endParaRPr lang="en-US" i="1">
              <a:latin typeface="+mj-lt"/>
            </a:endParaRPr>
          </a:p>
        </p:txBody>
      </p:sp>
      <p:sp>
        <p:nvSpPr>
          <p:cNvPr id="10" name="Shape 7"/>
          <p:cNvSpPr/>
          <p:nvPr/>
        </p:nvSpPr>
        <p:spPr>
          <a:xfrm>
            <a:off x="796528" y="5585102"/>
            <a:ext cx="3661767" cy="2268715"/>
          </a:xfrm>
          <a:prstGeom prst="roundRect">
            <a:avLst>
              <a:gd name="adj" fmla="val 1692"/>
            </a:avLst>
          </a:prstGeom>
          <a:solidFill>
            <a:srgbClr val="304755"/>
          </a:solidFill>
          <a:ln/>
        </p:spPr>
      </p:sp>
      <p:sp>
        <p:nvSpPr>
          <p:cNvPr id="11" name="Text 8"/>
          <p:cNvSpPr/>
          <p:nvPr/>
        </p:nvSpPr>
        <p:spPr>
          <a:xfrm>
            <a:off x="1024057" y="5812631"/>
            <a:ext cx="2693194" cy="334685"/>
          </a:xfrm>
          <a:prstGeom prst="rect">
            <a:avLst/>
          </a:prstGeom>
          <a:noFill/>
          <a:ln/>
        </p:spPr>
        <p:txBody>
          <a:bodyPr wrap="none" lIns="0" tIns="0" rIns="0" bIns="0" rtlCol="0" anchor="t"/>
          <a:lstStyle/>
          <a:p>
            <a:pPr marL="0" indent="0">
              <a:lnSpc>
                <a:spcPts val="2600"/>
              </a:lnSpc>
              <a:buNone/>
            </a:pPr>
            <a:r>
              <a:rPr lang="en-US" sz="2500" b="1" smtClean="0">
                <a:solidFill>
                  <a:srgbClr val="CAD6DE"/>
                </a:solidFill>
                <a:latin typeface="+mj-lt"/>
              </a:rPr>
              <a:t>Tính </a:t>
            </a:r>
            <a:r>
              <a:rPr lang="en-US" sz="2500" b="1" err="1" smtClean="0">
                <a:solidFill>
                  <a:srgbClr val="CAD6DE"/>
                </a:solidFill>
                <a:latin typeface="+mj-lt"/>
              </a:rPr>
              <a:t>năng</a:t>
            </a:r>
            <a:endParaRPr lang="en-US" sz="2500" b="1">
              <a:latin typeface="+mj-lt"/>
            </a:endParaRPr>
          </a:p>
        </p:txBody>
      </p:sp>
      <p:sp>
        <p:nvSpPr>
          <p:cNvPr id="12" name="Text 9"/>
          <p:cNvSpPr/>
          <p:nvPr/>
        </p:nvSpPr>
        <p:spPr>
          <a:xfrm>
            <a:off x="1024057" y="6283762"/>
            <a:ext cx="3206710" cy="1457322"/>
          </a:xfrm>
          <a:prstGeom prst="rect">
            <a:avLst/>
          </a:prstGeom>
          <a:noFill/>
          <a:ln/>
        </p:spPr>
        <p:txBody>
          <a:bodyPr wrap="square" lIns="0" tIns="0" rIns="0" bIns="0" rtlCol="0" anchor="t"/>
          <a:lstStyle/>
          <a:p>
            <a:pPr marL="0" indent="0">
              <a:lnSpc>
                <a:spcPts val="2850"/>
              </a:lnSpc>
              <a:buNone/>
            </a:pPr>
            <a:r>
              <a:rPr lang="en-US" i="1" smtClean="0">
                <a:solidFill>
                  <a:srgbClr val="CAD6DE"/>
                </a:solidFill>
                <a:latin typeface="+mj-lt"/>
              </a:rPr>
              <a:t>Xây dựng các chỉ tiêu liên quan đến tiền gửi khách hàng, tổng hợp lên các bảng trên các layer data</a:t>
            </a:r>
            <a:endParaRPr lang="en-US" i="1">
              <a:latin typeface="+mj-lt"/>
            </a:endParaRPr>
          </a:p>
        </p:txBody>
      </p:sp>
      <p:sp>
        <p:nvSpPr>
          <p:cNvPr id="13" name="Shape 10"/>
          <p:cNvSpPr/>
          <p:nvPr/>
        </p:nvSpPr>
        <p:spPr>
          <a:xfrm>
            <a:off x="4685824" y="5585103"/>
            <a:ext cx="3661767" cy="2268715"/>
          </a:xfrm>
          <a:prstGeom prst="roundRect">
            <a:avLst>
              <a:gd name="adj" fmla="val 1692"/>
            </a:avLst>
          </a:prstGeom>
          <a:solidFill>
            <a:srgbClr val="304755"/>
          </a:solidFill>
          <a:ln/>
        </p:spPr>
      </p:sp>
      <p:sp>
        <p:nvSpPr>
          <p:cNvPr id="14" name="Text 11"/>
          <p:cNvSpPr/>
          <p:nvPr/>
        </p:nvSpPr>
        <p:spPr>
          <a:xfrm>
            <a:off x="4913352" y="5812631"/>
            <a:ext cx="2677358" cy="334685"/>
          </a:xfrm>
          <a:prstGeom prst="rect">
            <a:avLst/>
          </a:prstGeom>
          <a:noFill/>
          <a:ln/>
        </p:spPr>
        <p:txBody>
          <a:bodyPr wrap="none" lIns="0" tIns="0" rIns="0" bIns="0" rtlCol="0" anchor="t"/>
          <a:lstStyle/>
          <a:p>
            <a:pPr marL="0" indent="0">
              <a:lnSpc>
                <a:spcPts val="2600"/>
              </a:lnSpc>
              <a:buNone/>
            </a:pPr>
            <a:r>
              <a:rPr lang="en-US" sz="2500" b="1">
                <a:solidFill>
                  <a:srgbClr val="CAD6DE"/>
                </a:solidFill>
                <a:latin typeface="+mj-lt"/>
                <a:ea typeface="Unbounded" pitchFamily="34" charset="-122"/>
                <a:cs typeface="Unbounded" pitchFamily="34" charset="-120"/>
              </a:rPr>
              <a:t>Ứng dụng AI/ML</a:t>
            </a:r>
            <a:endParaRPr lang="en-US" sz="2500" b="1">
              <a:latin typeface="+mj-lt"/>
            </a:endParaRPr>
          </a:p>
        </p:txBody>
      </p:sp>
      <p:sp>
        <p:nvSpPr>
          <p:cNvPr id="15" name="Text 12"/>
          <p:cNvSpPr/>
          <p:nvPr/>
        </p:nvSpPr>
        <p:spPr>
          <a:xfrm>
            <a:off x="4913352" y="6283761"/>
            <a:ext cx="3206710" cy="1457323"/>
          </a:xfrm>
          <a:prstGeom prst="rect">
            <a:avLst/>
          </a:prstGeom>
          <a:noFill/>
          <a:ln/>
        </p:spPr>
        <p:txBody>
          <a:bodyPr wrap="square" lIns="0" tIns="0" rIns="0" bIns="0" rtlCol="0" anchor="t"/>
          <a:lstStyle/>
          <a:p>
            <a:pPr marL="0" indent="0">
              <a:lnSpc>
                <a:spcPts val="2850"/>
              </a:lnSpc>
              <a:buNone/>
            </a:pPr>
            <a:r>
              <a:rPr lang="en-US" i="1">
                <a:solidFill>
                  <a:srgbClr val="CAD6DE"/>
                </a:solidFill>
                <a:latin typeface="+mj-lt"/>
                <a:ea typeface="Cabin" pitchFamily="34" charset="-122"/>
                <a:cs typeface="Cabin" pitchFamily="34" charset="-120"/>
              </a:rPr>
              <a:t>P</a:t>
            </a:r>
            <a:r>
              <a:rPr lang="en-US" i="1" smtClean="0">
                <a:solidFill>
                  <a:srgbClr val="CAD6DE"/>
                </a:solidFill>
                <a:latin typeface="+mj-lt"/>
                <a:ea typeface="Cabin" pitchFamily="34" charset="-122"/>
                <a:cs typeface="Cabin" pitchFamily="34" charset="-120"/>
              </a:rPr>
              <a:t>hân loại, phân tích và đưa </a:t>
            </a:r>
            <a:r>
              <a:rPr lang="en-US" i="1" err="1" smtClean="0">
                <a:solidFill>
                  <a:srgbClr val="CAD6DE"/>
                </a:solidFill>
                <a:latin typeface="+mj-lt"/>
                <a:ea typeface="Cabin" pitchFamily="34" charset="-122"/>
                <a:cs typeface="Cabin" pitchFamily="34" charset="-120"/>
              </a:rPr>
              <a:t>ra</a:t>
            </a:r>
            <a:r>
              <a:rPr lang="en-US" i="1" smtClean="0">
                <a:solidFill>
                  <a:srgbClr val="CAD6DE"/>
                </a:solidFill>
                <a:latin typeface="+mj-lt"/>
                <a:ea typeface="Cabin" pitchFamily="34" charset="-122"/>
                <a:cs typeface="Cabin" pitchFamily="34" charset="-120"/>
              </a:rPr>
              <a:t> các dự đoán về </a:t>
            </a:r>
            <a:r>
              <a:rPr lang="en-US" i="1" err="1" smtClean="0">
                <a:solidFill>
                  <a:srgbClr val="CAD6DE"/>
                </a:solidFill>
                <a:latin typeface="+mj-lt"/>
                <a:ea typeface="Cabin" pitchFamily="34" charset="-122"/>
                <a:cs typeface="Cabin" pitchFamily="34" charset="-120"/>
              </a:rPr>
              <a:t>sản</a:t>
            </a:r>
            <a:r>
              <a:rPr lang="en-US" i="1" smtClean="0">
                <a:solidFill>
                  <a:srgbClr val="CAD6DE"/>
                </a:solidFill>
                <a:latin typeface="+mj-lt"/>
                <a:ea typeface="Cabin" pitchFamily="34" charset="-122"/>
                <a:cs typeface="Cabin" pitchFamily="34" charset="-120"/>
              </a:rPr>
              <a:t> phẩm mà </a:t>
            </a:r>
            <a:r>
              <a:rPr lang="en-US" i="1" err="1">
                <a:solidFill>
                  <a:srgbClr val="CAD6DE"/>
                </a:solidFill>
                <a:latin typeface="+mj-lt"/>
                <a:ea typeface="Cabin" pitchFamily="34" charset="-122"/>
                <a:cs typeface="Cabin" pitchFamily="34" charset="-120"/>
              </a:rPr>
              <a:t>khách</a:t>
            </a:r>
            <a:r>
              <a:rPr lang="en-US" i="1">
                <a:solidFill>
                  <a:srgbClr val="CAD6DE"/>
                </a:solidFill>
                <a:latin typeface="+mj-lt"/>
                <a:ea typeface="Cabin" pitchFamily="34" charset="-122"/>
                <a:cs typeface="Cabin" pitchFamily="34" charset="-120"/>
              </a:rPr>
              <a:t> </a:t>
            </a:r>
            <a:r>
              <a:rPr lang="en-US" i="1" err="1" smtClean="0">
                <a:solidFill>
                  <a:srgbClr val="CAD6DE"/>
                </a:solidFill>
                <a:latin typeface="+mj-lt"/>
                <a:ea typeface="Cabin" pitchFamily="34" charset="-122"/>
                <a:cs typeface="Cabin" pitchFamily="34" charset="-120"/>
              </a:rPr>
              <a:t>hàng</a:t>
            </a:r>
            <a:r>
              <a:rPr lang="en-US" i="1" smtClean="0">
                <a:solidFill>
                  <a:srgbClr val="CAD6DE"/>
                </a:solidFill>
                <a:latin typeface="+mj-lt"/>
                <a:ea typeface="Cabin" pitchFamily="34" charset="-122"/>
                <a:cs typeface="Cabin" pitchFamily="34" charset="-120"/>
              </a:rPr>
              <a:t> có nhu cầu</a:t>
            </a:r>
            <a:endParaRPr lang="en-US" i="1">
              <a:latin typeface="+mj-lt"/>
            </a:endParaRP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75093" y="1122729"/>
            <a:ext cx="12702912" cy="931539"/>
          </a:xfrm>
          <a:prstGeom prst="rect">
            <a:avLst/>
          </a:prstGeom>
          <a:noFill/>
          <a:ln/>
        </p:spPr>
        <p:txBody>
          <a:bodyPr wrap="square" lIns="0" tIns="0" rIns="0" bIns="0" rtlCol="0" anchor="t"/>
          <a:lstStyle/>
          <a:p>
            <a:pPr marL="0" indent="0" algn="ctr">
              <a:lnSpc>
                <a:spcPts val="5500"/>
              </a:lnSpc>
              <a:buNone/>
            </a:pPr>
            <a:r>
              <a:rPr lang="en-US" sz="7000" b="1" err="1" smtClean="0">
                <a:solidFill>
                  <a:srgbClr val="FFFFFF"/>
                </a:solidFill>
                <a:latin typeface="+mj-lt"/>
              </a:rPr>
              <a:t>Giải</a:t>
            </a:r>
            <a:r>
              <a:rPr lang="en-US" sz="7000" b="1" smtClean="0">
                <a:solidFill>
                  <a:srgbClr val="FFFFFF"/>
                </a:solidFill>
                <a:latin typeface="+mj-lt"/>
              </a:rPr>
              <a:t> </a:t>
            </a:r>
            <a:r>
              <a:rPr lang="en-US" sz="7000" b="1" err="1" smtClean="0">
                <a:solidFill>
                  <a:srgbClr val="FFFFFF"/>
                </a:solidFill>
                <a:latin typeface="+mj-lt"/>
              </a:rPr>
              <a:t>Pháp</a:t>
            </a:r>
            <a:endParaRPr lang="en-US" sz="7000" b="1">
              <a:latin typeface="+mj-lt"/>
            </a:endParaRPr>
          </a:p>
        </p:txBody>
      </p:sp>
      <p:sp>
        <p:nvSpPr>
          <p:cNvPr id="4" name="Text 1"/>
          <p:cNvSpPr/>
          <p:nvPr/>
        </p:nvSpPr>
        <p:spPr>
          <a:xfrm>
            <a:off x="775093" y="2327584"/>
            <a:ext cx="13302641" cy="2870718"/>
          </a:xfrm>
          <a:prstGeom prst="rect">
            <a:avLst/>
          </a:prstGeom>
          <a:noFill/>
          <a:ln/>
        </p:spPr>
        <p:txBody>
          <a:bodyPr wrap="square" lIns="0" tIns="0" rIns="0" bIns="0" rtlCol="0" anchor="t"/>
          <a:lstStyle/>
          <a:p>
            <a:pPr>
              <a:lnSpc>
                <a:spcPts val="3000"/>
              </a:lnSpc>
            </a:pPr>
            <a:r>
              <a:rPr lang="vi-VN" sz="2000" i="1" smtClean="0">
                <a:solidFill>
                  <a:srgbClr val="CAD6DE"/>
                </a:solidFill>
                <a:latin typeface="+mj-lt"/>
                <a:ea typeface="Cabin" pitchFamily="34" charset="-122"/>
                <a:cs typeface="Cabin" pitchFamily="34" charset="-120"/>
              </a:rPr>
              <a:t>Data </a:t>
            </a:r>
            <a:r>
              <a:rPr lang="en-US" sz="2000" i="1" smtClean="0">
                <a:solidFill>
                  <a:srgbClr val="CAD6DE"/>
                </a:solidFill>
                <a:latin typeface="+mj-lt"/>
                <a:ea typeface="Cabin" pitchFamily="34" charset="-122"/>
                <a:cs typeface="Cabin" pitchFamily="34" charset="-120"/>
              </a:rPr>
              <a:t>L</a:t>
            </a:r>
            <a:r>
              <a:rPr lang="vi-VN" sz="2000" i="1" smtClean="0">
                <a:solidFill>
                  <a:srgbClr val="CAD6DE"/>
                </a:solidFill>
                <a:latin typeface="+mj-lt"/>
                <a:ea typeface="Cabin" pitchFamily="34" charset="-122"/>
                <a:cs typeface="Cabin" pitchFamily="34" charset="-120"/>
              </a:rPr>
              <a:t>ake </a:t>
            </a:r>
            <a:r>
              <a:rPr lang="en-US" sz="2000" i="1" err="1" smtClean="0">
                <a:solidFill>
                  <a:srgbClr val="CAD6DE"/>
                </a:solidFill>
                <a:latin typeface="+mj-lt"/>
                <a:ea typeface="Cabin" pitchFamily="34" charset="-122"/>
                <a:cs typeface="Cabin" pitchFamily="34" charset="-120"/>
              </a:rPr>
              <a:t>đang</a:t>
            </a:r>
            <a:r>
              <a:rPr lang="en-US" sz="2000" i="1" smtClean="0">
                <a:solidFill>
                  <a:srgbClr val="CAD6DE"/>
                </a:solidFill>
                <a:latin typeface="+mj-lt"/>
                <a:ea typeface="Cabin" pitchFamily="34" charset="-122"/>
                <a:cs typeface="Cabin" pitchFamily="34" charset="-120"/>
              </a:rPr>
              <a:t> </a:t>
            </a:r>
            <a:r>
              <a:rPr lang="vi-VN" sz="2000" i="1" smtClean="0">
                <a:solidFill>
                  <a:srgbClr val="CAD6DE"/>
                </a:solidFill>
                <a:latin typeface="+mj-lt"/>
                <a:ea typeface="Cabin" pitchFamily="34" charset="-122"/>
                <a:cs typeface="Cabin" pitchFamily="34" charset="-120"/>
              </a:rPr>
              <a:t>là một giải pháp hữu hiệu để xử lý các nguồn dữ liệu khổng lồ</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trong</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ngân</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hàng</a:t>
            </a:r>
            <a:r>
              <a:rPr lang="vi-VN" sz="2000" i="1" smtClean="0">
                <a:solidFill>
                  <a:srgbClr val="CAD6DE"/>
                </a:solidFill>
                <a:latin typeface="+mj-lt"/>
                <a:ea typeface="Cabin" pitchFamily="34" charset="-122"/>
                <a:cs typeface="Cabin" pitchFamily="34" charset="-120"/>
              </a:rPr>
              <a:t>. Việc xây dựng Data lake giúp </a:t>
            </a:r>
            <a:r>
              <a:rPr lang="en-US" sz="2000" i="1" err="1" smtClean="0">
                <a:solidFill>
                  <a:srgbClr val="CAD6DE"/>
                </a:solidFill>
                <a:latin typeface="+mj-lt"/>
                <a:ea typeface="Cabin" pitchFamily="34" charset="-122"/>
                <a:cs typeface="Cabin" pitchFamily="34" charset="-120"/>
              </a:rPr>
              <a:t>ngân</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hàng</a:t>
            </a:r>
            <a:r>
              <a:rPr lang="vi-VN" sz="2000" i="1" smtClean="0">
                <a:solidFill>
                  <a:srgbClr val="CAD6DE"/>
                </a:solidFill>
                <a:latin typeface="+mj-lt"/>
                <a:ea typeface="Cabin" pitchFamily="34" charset="-122"/>
                <a:cs typeface="Cabin" pitchFamily="34" charset="-120"/>
              </a:rPr>
              <a:t> kiểm soát dữ liệu của mình dễ dàng hơn. Bên cạnh đó</a:t>
            </a:r>
            <a:r>
              <a:rPr lang="en-US" sz="2000" i="1" smtClean="0">
                <a:solidFill>
                  <a:srgbClr val="CAD6DE"/>
                </a:solidFill>
                <a:latin typeface="+mj-lt"/>
                <a:ea typeface="Cabin" pitchFamily="34" charset="-122"/>
                <a:cs typeface="Cabin" pitchFamily="34" charset="-120"/>
              </a:rPr>
              <a:t> Data Lake </a:t>
            </a:r>
            <a:r>
              <a:rPr lang="en-US" sz="2000" i="1">
                <a:solidFill>
                  <a:srgbClr val="CAD6DE"/>
                </a:solidFill>
                <a:latin typeface="+mj-lt"/>
                <a:ea typeface="Cabin" pitchFamily="34" charset="-122"/>
                <a:cs typeface="Cabin" pitchFamily="34" charset="-120"/>
              </a:rPr>
              <a:t>c</a:t>
            </a:r>
            <a:r>
              <a:rPr lang="vi-VN" sz="2000" i="1" smtClean="0">
                <a:solidFill>
                  <a:srgbClr val="CAD6DE"/>
                </a:solidFill>
                <a:latin typeface="+mj-lt"/>
                <a:ea typeface="Cabin" pitchFamily="34" charset="-122"/>
                <a:cs typeface="Cabin" pitchFamily="34" charset="-120"/>
              </a:rPr>
              <a:t>ung cấp cái nhìn trực quan, đa diện về khách hàng và phân tích dữ liệu </a:t>
            </a:r>
            <a:r>
              <a:rPr lang="en-US" sz="2000" i="1" err="1" smtClean="0">
                <a:solidFill>
                  <a:srgbClr val="CAD6DE"/>
                </a:solidFill>
                <a:latin typeface="+mj-lt"/>
                <a:ea typeface="Cabin" pitchFamily="34" charset="-122"/>
                <a:cs typeface="Cabin" pitchFamily="34" charset="-120"/>
              </a:rPr>
              <a:t>khách</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hàng</a:t>
            </a:r>
            <a:r>
              <a:rPr lang="vi-VN" sz="2000" i="1" smtClean="0">
                <a:solidFill>
                  <a:srgbClr val="CAD6DE"/>
                </a:solidFill>
                <a:latin typeface="+mj-lt"/>
                <a:ea typeface="Cabin" pitchFamily="34" charset="-122"/>
                <a:cs typeface="Cabin" pitchFamily="34" charset="-120"/>
              </a:rPr>
              <a:t> hiệu quả</a:t>
            </a:r>
            <a:r>
              <a:rPr lang="en-US" sz="2000" i="1" smtClean="0">
                <a:solidFill>
                  <a:srgbClr val="CAD6DE"/>
                </a:solidFill>
                <a:latin typeface="+mj-lt"/>
                <a:ea typeface="Cabin" pitchFamily="34" charset="-122"/>
                <a:cs typeface="Cabin" pitchFamily="34" charset="-120"/>
              </a:rPr>
              <a:t>, á</a:t>
            </a:r>
            <a:r>
              <a:rPr lang="vi-VN" sz="2000" i="1" smtClean="0">
                <a:solidFill>
                  <a:srgbClr val="CAD6DE"/>
                </a:solidFill>
                <a:latin typeface="+mj-lt"/>
                <a:ea typeface="Cabin" pitchFamily="34" charset="-122"/>
                <a:cs typeface="Cabin" pitchFamily="34" charset="-120"/>
              </a:rPr>
              <a:t>p dụng các giải pháp thông minh như: Learning Machine và AI để đưa ra các quyết định chính xác hơn</a:t>
            </a:r>
            <a:r>
              <a:rPr lang="en-US" sz="2000" i="1" smtClean="0">
                <a:solidFill>
                  <a:srgbClr val="CAD6DE"/>
                </a:solidFill>
                <a:latin typeface="+mj-lt"/>
                <a:ea typeface="Cabin" pitchFamily="34" charset="-122"/>
                <a:cs typeface="Cabin" pitchFamily="34" charset="-120"/>
              </a:rPr>
              <a:t>, m</a:t>
            </a:r>
            <a:r>
              <a:rPr lang="vi-VN" sz="2000" i="1" smtClean="0">
                <a:solidFill>
                  <a:srgbClr val="CAD6DE"/>
                </a:solidFill>
                <a:latin typeface="+mj-lt"/>
                <a:ea typeface="Cabin" pitchFamily="34" charset="-122"/>
                <a:cs typeface="Cabin" pitchFamily="34" charset="-120"/>
              </a:rPr>
              <a:t>ang lại tốc độ truy xuất nhanh chóng cho người d</a:t>
            </a:r>
            <a:r>
              <a:rPr lang="en-US" sz="2000" i="1" err="1" smtClean="0">
                <a:solidFill>
                  <a:srgbClr val="CAD6DE"/>
                </a:solidFill>
                <a:latin typeface="+mj-lt"/>
                <a:ea typeface="Cabin" pitchFamily="34" charset="-122"/>
                <a:cs typeface="Cabin" pitchFamily="34" charset="-120"/>
              </a:rPr>
              <a:t>ùng</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nội</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bộ</a:t>
            </a:r>
            <a:endParaRPr lang="en-US" sz="2000" i="1" smtClean="0">
              <a:solidFill>
                <a:srgbClr val="CAD6DE"/>
              </a:solidFill>
              <a:latin typeface="+mj-lt"/>
              <a:ea typeface="Cabin" pitchFamily="34" charset="-122"/>
              <a:cs typeface="Cabin" pitchFamily="34" charset="-120"/>
            </a:endParaRPr>
          </a:p>
        </p:txBody>
      </p:sp>
      <p:pic>
        <p:nvPicPr>
          <p:cNvPr id="9" name="Picture 8"/>
          <p:cNvPicPr>
            <a:picLocks noChangeAspect="1"/>
          </p:cNvPicPr>
          <p:nvPr/>
        </p:nvPicPr>
        <p:blipFill>
          <a:blip r:embed="rId3"/>
          <a:stretch>
            <a:fillRect/>
          </a:stretch>
        </p:blipFill>
        <p:spPr>
          <a:xfrm>
            <a:off x="8555277" y="4333666"/>
            <a:ext cx="3674341" cy="3331923"/>
          </a:xfrm>
          <a:prstGeom prst="rect">
            <a:avLst/>
          </a:prstGeom>
        </p:spPr>
      </p:pic>
      <p:sp>
        <p:nvSpPr>
          <p:cNvPr id="5" name="Text 1"/>
          <p:cNvSpPr/>
          <p:nvPr/>
        </p:nvSpPr>
        <p:spPr>
          <a:xfrm>
            <a:off x="1438972" y="4696920"/>
            <a:ext cx="7452987" cy="2292433"/>
          </a:xfrm>
          <a:prstGeom prst="rect">
            <a:avLst/>
          </a:prstGeom>
          <a:noFill/>
          <a:ln/>
        </p:spPr>
        <p:txBody>
          <a:bodyPr wrap="square" lIns="0" tIns="0" rIns="0" bIns="0" rtlCol="0" anchor="t"/>
          <a:lstStyle/>
          <a:p>
            <a:pPr>
              <a:lnSpc>
                <a:spcPts val="3000"/>
              </a:lnSpc>
            </a:pPr>
            <a:r>
              <a:rPr lang="en-US" sz="4000" b="1" err="1" smtClean="0">
                <a:solidFill>
                  <a:srgbClr val="CAD6DE"/>
                </a:solidFill>
                <a:latin typeface="+mj-lt"/>
              </a:rPr>
              <a:t>Các</a:t>
            </a:r>
            <a:r>
              <a:rPr lang="en-US" sz="4000" b="1" smtClean="0">
                <a:solidFill>
                  <a:srgbClr val="CAD6DE"/>
                </a:solidFill>
                <a:latin typeface="+mj-lt"/>
              </a:rPr>
              <a:t> </a:t>
            </a:r>
            <a:r>
              <a:rPr lang="en-US" sz="4000" b="1" err="1" smtClean="0">
                <a:solidFill>
                  <a:srgbClr val="CAD6DE"/>
                </a:solidFill>
                <a:latin typeface="+mj-lt"/>
              </a:rPr>
              <a:t>bước</a:t>
            </a:r>
            <a:r>
              <a:rPr lang="en-US" sz="4000" b="1" smtClean="0">
                <a:solidFill>
                  <a:srgbClr val="CAD6DE"/>
                </a:solidFill>
                <a:latin typeface="+mj-lt"/>
              </a:rPr>
              <a:t> </a:t>
            </a:r>
            <a:r>
              <a:rPr lang="en-US" sz="4000" b="1" err="1" smtClean="0">
                <a:solidFill>
                  <a:srgbClr val="CAD6DE"/>
                </a:solidFill>
                <a:latin typeface="+mj-lt"/>
              </a:rPr>
              <a:t>thực</a:t>
            </a:r>
            <a:r>
              <a:rPr lang="en-US" sz="4000" b="1" smtClean="0">
                <a:solidFill>
                  <a:srgbClr val="CAD6DE"/>
                </a:solidFill>
                <a:latin typeface="+mj-lt"/>
              </a:rPr>
              <a:t> hiện</a:t>
            </a:r>
          </a:p>
          <a:p>
            <a:endParaRPr lang="en-US" sz="1000" b="1">
              <a:solidFill>
                <a:srgbClr val="CAD6DE"/>
              </a:solidFill>
              <a:latin typeface="+mj-lt"/>
            </a:endParaRPr>
          </a:p>
          <a:p>
            <a:pPr marL="285750" indent="-285750">
              <a:lnSpc>
                <a:spcPts val="3000"/>
              </a:lnSpc>
              <a:buFontTx/>
              <a:buChar char="-"/>
            </a:pPr>
            <a:r>
              <a:rPr lang="en-US" sz="2000" i="1" smtClean="0">
                <a:solidFill>
                  <a:srgbClr val="CAD6DE"/>
                </a:solidFill>
                <a:latin typeface="+mj-lt"/>
              </a:rPr>
              <a:t>Thu </a:t>
            </a:r>
            <a:r>
              <a:rPr lang="en-US" sz="2000" i="1" err="1" smtClean="0">
                <a:solidFill>
                  <a:srgbClr val="CAD6DE"/>
                </a:solidFill>
                <a:latin typeface="+mj-lt"/>
              </a:rPr>
              <a:t>thập</a:t>
            </a:r>
            <a:r>
              <a:rPr lang="en-US" sz="2000" i="1" smtClean="0">
                <a:solidFill>
                  <a:srgbClr val="CAD6DE"/>
                </a:solidFill>
                <a:latin typeface="+mj-lt"/>
              </a:rPr>
              <a:t> và tổ chức dữ liệu </a:t>
            </a:r>
            <a:r>
              <a:rPr lang="en-US" sz="2000" i="1" err="1" smtClean="0">
                <a:solidFill>
                  <a:srgbClr val="CAD6DE"/>
                </a:solidFill>
                <a:latin typeface="+mj-lt"/>
              </a:rPr>
              <a:t>về</a:t>
            </a:r>
            <a:r>
              <a:rPr lang="en-US" sz="2000" i="1" smtClean="0">
                <a:solidFill>
                  <a:srgbClr val="CAD6DE"/>
                </a:solidFill>
                <a:latin typeface="+mj-lt"/>
              </a:rPr>
              <a:t> Data Lake</a:t>
            </a:r>
            <a:endParaRPr lang="en-US" sz="2000" i="1">
              <a:latin typeface="+mj-lt"/>
            </a:endParaRPr>
          </a:p>
          <a:p>
            <a:pPr marL="285750" indent="-285750">
              <a:lnSpc>
                <a:spcPts val="3000"/>
              </a:lnSpc>
              <a:buFontTx/>
              <a:buChar char="-"/>
            </a:pPr>
            <a:r>
              <a:rPr lang="en-US" sz="2000" i="1" smtClean="0">
                <a:solidFill>
                  <a:srgbClr val="CAD6DE"/>
                </a:solidFill>
                <a:latin typeface="+mj-lt"/>
              </a:rPr>
              <a:t>Xây </a:t>
            </a:r>
            <a:r>
              <a:rPr lang="en-US" sz="2000" i="1" err="1" smtClean="0">
                <a:solidFill>
                  <a:srgbClr val="CAD6DE"/>
                </a:solidFill>
                <a:latin typeface="+mj-lt"/>
              </a:rPr>
              <a:t>dựng</a:t>
            </a:r>
            <a:r>
              <a:rPr lang="en-US" sz="2000" i="1" smtClean="0">
                <a:solidFill>
                  <a:srgbClr val="CAD6DE"/>
                </a:solidFill>
                <a:latin typeface="+mj-lt"/>
              </a:rPr>
              <a:t> data domain</a:t>
            </a:r>
          </a:p>
          <a:p>
            <a:pPr marL="285750" indent="-285750">
              <a:lnSpc>
                <a:spcPts val="3000"/>
              </a:lnSpc>
              <a:buFontTx/>
              <a:buChar char="-"/>
            </a:pPr>
            <a:r>
              <a:rPr lang="en-US" sz="2000" i="1" err="1" smtClean="0">
                <a:solidFill>
                  <a:srgbClr val="CAD6DE"/>
                </a:solidFill>
                <a:latin typeface="+mj-lt"/>
              </a:rPr>
              <a:t>Cung</a:t>
            </a:r>
            <a:r>
              <a:rPr lang="en-US" sz="2000" i="1" smtClean="0">
                <a:solidFill>
                  <a:srgbClr val="CAD6DE"/>
                </a:solidFill>
                <a:latin typeface="+mj-lt"/>
              </a:rPr>
              <a:t> cấp </a:t>
            </a:r>
            <a:r>
              <a:rPr lang="en-US" sz="2000" i="1" err="1" smtClean="0">
                <a:solidFill>
                  <a:srgbClr val="CAD6DE"/>
                </a:solidFill>
                <a:latin typeface="+mj-lt"/>
              </a:rPr>
              <a:t>sản</a:t>
            </a:r>
            <a:r>
              <a:rPr lang="en-US" sz="2000" i="1" smtClean="0">
                <a:solidFill>
                  <a:srgbClr val="CAD6DE"/>
                </a:solidFill>
                <a:latin typeface="+mj-lt"/>
              </a:rPr>
              <a:t> </a:t>
            </a:r>
            <a:r>
              <a:rPr lang="en-US" sz="2000" i="1" err="1" smtClean="0">
                <a:solidFill>
                  <a:srgbClr val="CAD6DE"/>
                </a:solidFill>
                <a:latin typeface="+mj-lt"/>
              </a:rPr>
              <a:t>phẩm</a:t>
            </a:r>
            <a:r>
              <a:rPr lang="en-US" sz="2000" i="1" smtClean="0">
                <a:solidFill>
                  <a:srgbClr val="CAD6DE"/>
                </a:solidFill>
                <a:latin typeface="+mj-lt"/>
              </a:rPr>
              <a:t> dữ liệu cho ứng dụng</a:t>
            </a:r>
          </a:p>
          <a:p>
            <a:pPr marL="285750" indent="-285750">
              <a:lnSpc>
                <a:spcPts val="3000"/>
              </a:lnSpc>
              <a:buFontTx/>
              <a:buChar char="-"/>
            </a:pPr>
            <a:r>
              <a:rPr lang="en-US" sz="2000" i="1" err="1" smtClean="0">
                <a:solidFill>
                  <a:srgbClr val="CAD6DE"/>
                </a:solidFill>
                <a:latin typeface="+mj-lt"/>
              </a:rPr>
              <a:t>Quản</a:t>
            </a:r>
            <a:r>
              <a:rPr lang="en-US" sz="2000" i="1" smtClean="0">
                <a:solidFill>
                  <a:srgbClr val="CAD6DE"/>
                </a:solidFill>
                <a:latin typeface="+mj-lt"/>
              </a:rPr>
              <a:t> </a:t>
            </a:r>
            <a:r>
              <a:rPr lang="en-US" sz="2000" i="1" err="1" smtClean="0">
                <a:solidFill>
                  <a:srgbClr val="CAD6DE"/>
                </a:solidFill>
                <a:latin typeface="+mj-lt"/>
              </a:rPr>
              <a:t>trị</a:t>
            </a:r>
            <a:r>
              <a:rPr lang="en-US" sz="2000" i="1" smtClean="0">
                <a:solidFill>
                  <a:srgbClr val="CAD6DE"/>
                </a:solidFill>
                <a:latin typeface="+mj-lt"/>
              </a:rPr>
              <a:t> và bảo mật dữ liệu</a:t>
            </a:r>
          </a:p>
        </p:txBody>
      </p:sp>
    </p:spTree>
    <p:extLst>
      <p:ext uri="{BB962C8B-B14F-4D97-AF65-F5344CB8AC3E}">
        <p14:creationId xmlns:p14="http://schemas.microsoft.com/office/powerpoint/2010/main" val="211357699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75093" y="797051"/>
            <a:ext cx="12702912" cy="931539"/>
          </a:xfrm>
          <a:prstGeom prst="rect">
            <a:avLst/>
          </a:prstGeom>
          <a:noFill/>
          <a:ln/>
        </p:spPr>
        <p:txBody>
          <a:bodyPr wrap="square" lIns="0" tIns="0" rIns="0" bIns="0" rtlCol="0" anchor="t"/>
          <a:lstStyle/>
          <a:p>
            <a:pPr marL="0" indent="0" algn="ctr">
              <a:lnSpc>
                <a:spcPts val="5500"/>
              </a:lnSpc>
              <a:buNone/>
            </a:pPr>
            <a:r>
              <a:rPr lang="en-US" sz="7000" b="1" err="1" smtClean="0">
                <a:solidFill>
                  <a:srgbClr val="FFFFFF"/>
                </a:solidFill>
                <a:latin typeface="+mj-lt"/>
              </a:rPr>
              <a:t>Giải</a:t>
            </a:r>
            <a:r>
              <a:rPr lang="en-US" sz="7000" b="1" smtClean="0">
                <a:solidFill>
                  <a:srgbClr val="FFFFFF"/>
                </a:solidFill>
                <a:latin typeface="+mj-lt"/>
              </a:rPr>
              <a:t> </a:t>
            </a:r>
            <a:r>
              <a:rPr lang="en-US" sz="7000" b="1" err="1" smtClean="0">
                <a:solidFill>
                  <a:srgbClr val="FFFFFF"/>
                </a:solidFill>
                <a:latin typeface="+mj-lt"/>
              </a:rPr>
              <a:t>Pháp</a:t>
            </a:r>
            <a:endParaRPr lang="en-US" sz="7000" b="1">
              <a:latin typeface="+mj-lt"/>
            </a:endParaRPr>
          </a:p>
        </p:txBody>
      </p:sp>
      <p:sp>
        <p:nvSpPr>
          <p:cNvPr id="4" name="Text 1"/>
          <p:cNvSpPr/>
          <p:nvPr/>
        </p:nvSpPr>
        <p:spPr>
          <a:xfrm>
            <a:off x="588723" y="1728589"/>
            <a:ext cx="13452954" cy="2279739"/>
          </a:xfrm>
          <a:prstGeom prst="rect">
            <a:avLst/>
          </a:prstGeom>
          <a:noFill/>
          <a:ln/>
        </p:spPr>
        <p:txBody>
          <a:bodyPr wrap="square" lIns="0" tIns="0" rIns="0" bIns="0" rtlCol="0" anchor="t"/>
          <a:lstStyle/>
          <a:p>
            <a:pPr>
              <a:lnSpc>
                <a:spcPts val="3000"/>
              </a:lnSpc>
            </a:pPr>
            <a:r>
              <a:rPr lang="en-US" sz="2000" i="1" smtClean="0">
                <a:solidFill>
                  <a:srgbClr val="CAD6DE"/>
                </a:solidFill>
                <a:latin typeface="+mj-lt"/>
                <a:ea typeface="Cabin" pitchFamily="34" charset="-122"/>
                <a:cs typeface="Cabin" pitchFamily="34" charset="-120"/>
              </a:rPr>
              <a:t>Thu thập dữ liệu từ các Data source bằng các Apache Nifi,</a:t>
            </a:r>
          </a:p>
          <a:p>
            <a:pPr>
              <a:lnSpc>
                <a:spcPts val="3000"/>
              </a:lnSpc>
            </a:pPr>
            <a:r>
              <a:rPr lang="en-US" sz="2000" i="1" smtClean="0">
                <a:solidFill>
                  <a:srgbClr val="CAD6DE"/>
                </a:solidFill>
                <a:latin typeface="+mj-lt"/>
                <a:ea typeface="Cabin" pitchFamily="34" charset="-122"/>
                <a:cs typeface="Cabin" pitchFamily="34" charset="-120"/>
              </a:rPr>
              <a:t>Xử lí dữ liệu trên Data lake bằng Apache Spark, </a:t>
            </a:r>
          </a:p>
          <a:p>
            <a:pPr>
              <a:lnSpc>
                <a:spcPts val="3000"/>
              </a:lnSpc>
            </a:pPr>
            <a:r>
              <a:rPr lang="en-US" sz="2000" i="1" smtClean="0">
                <a:solidFill>
                  <a:srgbClr val="CAD6DE"/>
                </a:solidFill>
                <a:latin typeface="+mj-lt"/>
                <a:ea typeface="Cabin" pitchFamily="34" charset="-122"/>
                <a:cs typeface="Cabin" pitchFamily="34" charset="-120"/>
              </a:rPr>
              <a:t>Tổ chức dữ liệu thông qua Apache Hive,</a:t>
            </a:r>
          </a:p>
          <a:p>
            <a:pPr>
              <a:lnSpc>
                <a:spcPts val="3000"/>
              </a:lnSpc>
            </a:pPr>
            <a:r>
              <a:rPr lang="en-US" sz="2000" i="1" smtClean="0">
                <a:solidFill>
                  <a:srgbClr val="CAD6DE"/>
                </a:solidFill>
                <a:latin typeface="+mj-lt"/>
                <a:ea typeface="Cabin" pitchFamily="34" charset="-122"/>
                <a:cs typeface="Cabin" pitchFamily="34" charset="-120"/>
              </a:rPr>
              <a:t>Lưu trữ dữ liệu dưới HDFS</a:t>
            </a:r>
          </a:p>
          <a:p>
            <a:pPr>
              <a:lnSpc>
                <a:spcPts val="3000"/>
              </a:lnSpc>
            </a:pPr>
            <a:r>
              <a:rPr lang="en-US" sz="2000" i="1" smtClean="0">
                <a:solidFill>
                  <a:srgbClr val="CAD6DE"/>
                </a:solidFill>
                <a:latin typeface="+mj-lt"/>
                <a:ea typeface="Cabin" pitchFamily="34" charset="-122"/>
                <a:cs typeface="Cabin" pitchFamily="34" charset="-120"/>
              </a:rPr>
              <a:t>Gửi dữ liệu từ Data lake tới Aplication thông qua các API </a:t>
            </a:r>
          </a:p>
        </p:txBody>
      </p:sp>
      <p:pic>
        <p:nvPicPr>
          <p:cNvPr id="14" name="Picture 1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280079"/>
            <a:ext cx="14630400" cy="3949521"/>
          </a:xfrm>
          <a:prstGeom prst="rect">
            <a:avLst/>
          </a:prstGeom>
        </p:spPr>
      </p:pic>
    </p:spTree>
    <p:extLst>
      <p:ext uri="{BB962C8B-B14F-4D97-AF65-F5344CB8AC3E}">
        <p14:creationId xmlns:p14="http://schemas.microsoft.com/office/powerpoint/2010/main" val="29208672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75093" y="797051"/>
            <a:ext cx="12702912" cy="931539"/>
          </a:xfrm>
          <a:prstGeom prst="rect">
            <a:avLst/>
          </a:prstGeom>
          <a:noFill/>
          <a:ln/>
        </p:spPr>
        <p:txBody>
          <a:bodyPr wrap="square" lIns="0" tIns="0" rIns="0" bIns="0" rtlCol="0" anchor="t"/>
          <a:lstStyle/>
          <a:p>
            <a:pPr marL="0" indent="0" algn="ctr">
              <a:lnSpc>
                <a:spcPts val="5500"/>
              </a:lnSpc>
              <a:buNone/>
            </a:pPr>
            <a:r>
              <a:rPr lang="en-US" sz="7000" b="1" err="1" smtClean="0">
                <a:solidFill>
                  <a:srgbClr val="FFFFFF"/>
                </a:solidFill>
                <a:latin typeface="+mj-lt"/>
              </a:rPr>
              <a:t>Giải</a:t>
            </a:r>
            <a:r>
              <a:rPr lang="en-US" sz="7000" b="1" smtClean="0">
                <a:solidFill>
                  <a:srgbClr val="FFFFFF"/>
                </a:solidFill>
                <a:latin typeface="+mj-lt"/>
              </a:rPr>
              <a:t> </a:t>
            </a:r>
            <a:r>
              <a:rPr lang="en-US" sz="7000" b="1" err="1" smtClean="0">
                <a:solidFill>
                  <a:srgbClr val="FFFFFF"/>
                </a:solidFill>
                <a:latin typeface="+mj-lt"/>
              </a:rPr>
              <a:t>Pháp</a:t>
            </a:r>
            <a:endParaRPr lang="en-US" sz="7000" b="1">
              <a:latin typeface="+mj-lt"/>
            </a:endParaRPr>
          </a:p>
        </p:txBody>
      </p:sp>
      <p:sp>
        <p:nvSpPr>
          <p:cNvPr id="4" name="Text 1"/>
          <p:cNvSpPr/>
          <p:nvPr/>
        </p:nvSpPr>
        <p:spPr>
          <a:xfrm>
            <a:off x="775093" y="2417511"/>
            <a:ext cx="7377830" cy="5435851"/>
          </a:xfrm>
          <a:prstGeom prst="rect">
            <a:avLst/>
          </a:prstGeom>
          <a:noFill/>
          <a:ln/>
        </p:spPr>
        <p:txBody>
          <a:bodyPr wrap="square" lIns="0" tIns="0" rIns="0" bIns="0" rtlCol="0" anchor="t"/>
          <a:lstStyle/>
          <a:p>
            <a:pPr>
              <a:lnSpc>
                <a:spcPts val="3000"/>
              </a:lnSpc>
            </a:pPr>
            <a:r>
              <a:rPr lang="en-US" sz="3000" b="1">
                <a:solidFill>
                  <a:srgbClr val="CAD6DE"/>
                </a:solidFill>
                <a:latin typeface="+mj-lt"/>
                <a:ea typeface="Cabin" pitchFamily="34" charset="-122"/>
                <a:cs typeface="Cabin" pitchFamily="34" charset="-120"/>
              </a:rPr>
              <a:t>Luồng </a:t>
            </a:r>
            <a:r>
              <a:rPr lang="en-US" sz="3000" b="1" smtClean="0">
                <a:solidFill>
                  <a:srgbClr val="CAD6DE"/>
                </a:solidFill>
                <a:latin typeface="+mj-lt"/>
                <a:ea typeface="Cabin" pitchFamily="34" charset="-122"/>
                <a:cs typeface="Cabin" pitchFamily="34" charset="-120"/>
              </a:rPr>
              <a:t>orchestration daily</a:t>
            </a:r>
          </a:p>
          <a:p>
            <a:pPr>
              <a:lnSpc>
                <a:spcPts val="3000"/>
              </a:lnSpc>
            </a:pPr>
            <a:endParaRPr lang="en-US" sz="1000" b="1" smtClean="0">
              <a:solidFill>
                <a:srgbClr val="CAD6DE"/>
              </a:solidFill>
              <a:latin typeface="+mj-lt"/>
              <a:ea typeface="Cabin" pitchFamily="34" charset="-122"/>
              <a:cs typeface="Cabin" pitchFamily="34" charset="-120"/>
            </a:endParaRPr>
          </a:p>
          <a:p>
            <a:pPr marL="342900" indent="-342900">
              <a:lnSpc>
                <a:spcPts val="3000"/>
              </a:lnSpc>
              <a:buFontTx/>
              <a:buChar char="-"/>
            </a:pPr>
            <a:r>
              <a:rPr lang="en-US" sz="2000" i="1" smtClean="0">
                <a:solidFill>
                  <a:srgbClr val="CAD6DE"/>
                </a:solidFill>
                <a:latin typeface="+mj-lt"/>
                <a:ea typeface="Cabin" pitchFamily="34" charset="-122"/>
                <a:cs typeface="Cabin" pitchFamily="34" charset="-120"/>
              </a:rPr>
              <a:t>Tại một khung giờ nhất định sau khi đã đảm bảo Core banking hoàn thành extract file sang server FTP, Apache Nifi chạy daily schedule để đồng bộ các file từ server FTP và database của các ứng dụng về các bảng trên Data lake</a:t>
            </a:r>
          </a:p>
          <a:p>
            <a:pPr marL="342900" indent="-342900">
              <a:lnSpc>
                <a:spcPts val="3000"/>
              </a:lnSpc>
              <a:buFontTx/>
              <a:buChar char="-"/>
            </a:pPr>
            <a:r>
              <a:rPr lang="en-US" sz="2000" i="1">
                <a:solidFill>
                  <a:srgbClr val="CAD6DE"/>
                </a:solidFill>
                <a:latin typeface="+mj-lt"/>
                <a:ea typeface="Cabin" pitchFamily="34" charset="-122"/>
                <a:cs typeface="Cabin" pitchFamily="34" charset="-120"/>
              </a:rPr>
              <a:t> Khi các task ingestion đã hoàn thành và các bảng ở Staging đã có dữ liệu, Apache Nifi sẽ </a:t>
            </a:r>
            <a:r>
              <a:rPr lang="en-US" sz="2000" i="1" smtClean="0">
                <a:solidFill>
                  <a:srgbClr val="CAD6DE"/>
                </a:solidFill>
                <a:latin typeface="+mj-lt"/>
                <a:ea typeface="Cabin" pitchFamily="34" charset="-122"/>
                <a:cs typeface="Cabin" pitchFamily="34" charset="-120"/>
              </a:rPr>
              <a:t>pub message vào Apache Kafka, Apache Airflow sẽ sub topic đó, dựa vào table entry và sẽ run DAG khi nhận được message mong muốn và task check sensor success</a:t>
            </a:r>
          </a:p>
          <a:p>
            <a:pPr marL="342900" indent="-342900">
              <a:lnSpc>
                <a:spcPts val="3000"/>
              </a:lnSpc>
              <a:buFontTx/>
              <a:buChar char="-"/>
            </a:pPr>
            <a:r>
              <a:rPr lang="en-US" sz="2000" i="1" smtClean="0">
                <a:solidFill>
                  <a:srgbClr val="CAD6DE"/>
                </a:solidFill>
                <a:latin typeface="+mj-lt"/>
                <a:ea typeface="Cabin" pitchFamily="34" charset="-122"/>
                <a:cs typeface="Cabin" pitchFamily="34" charset="-120"/>
              </a:rPr>
              <a:t>Apache Airflow sẽ run Spark job để ETL dữ liệu và ghi vào bảng trên Hive, hoàn thành thì sẽ ghi log và tiếp tục pub message đến Topic của Apache Kafka và run các DAG phụ thuộc </a:t>
            </a:r>
            <a:endParaRPr lang="en-US" sz="2000" i="1">
              <a:solidFill>
                <a:srgbClr val="CAD6DE"/>
              </a:solidFill>
              <a:latin typeface="+mj-lt"/>
              <a:ea typeface="Cabin" pitchFamily="34" charset="-122"/>
              <a:cs typeface="Cabin" pitchFamily="34" charset="-120"/>
            </a:endParaRP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15542" y="1946787"/>
            <a:ext cx="4845649" cy="5906575"/>
          </a:xfrm>
          <a:prstGeom prst="rect">
            <a:avLst/>
          </a:prstGeom>
        </p:spPr>
      </p:pic>
    </p:spTree>
    <p:extLst>
      <p:ext uri="{BB962C8B-B14F-4D97-AF65-F5344CB8AC3E}">
        <p14:creationId xmlns:p14="http://schemas.microsoft.com/office/powerpoint/2010/main" val="211537858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75093" y="922313"/>
            <a:ext cx="12702912" cy="931539"/>
          </a:xfrm>
          <a:prstGeom prst="rect">
            <a:avLst/>
          </a:prstGeom>
          <a:noFill/>
          <a:ln/>
        </p:spPr>
        <p:txBody>
          <a:bodyPr wrap="square" lIns="0" tIns="0" rIns="0" bIns="0" rtlCol="0" anchor="t"/>
          <a:lstStyle/>
          <a:p>
            <a:pPr marL="0" indent="0" algn="ctr">
              <a:lnSpc>
                <a:spcPts val="5500"/>
              </a:lnSpc>
              <a:buNone/>
            </a:pPr>
            <a:r>
              <a:rPr lang="en-US" sz="7000" b="1" smtClean="0">
                <a:solidFill>
                  <a:srgbClr val="FFFFFF"/>
                </a:solidFill>
                <a:latin typeface="+mj-lt"/>
              </a:rPr>
              <a:t>Thu thập và tổ chức </a:t>
            </a:r>
            <a:r>
              <a:rPr lang="en-US" sz="7000" b="1" err="1" smtClean="0">
                <a:solidFill>
                  <a:srgbClr val="FFFFFF"/>
                </a:solidFill>
                <a:latin typeface="+mj-lt"/>
              </a:rPr>
              <a:t>dữ</a:t>
            </a:r>
            <a:r>
              <a:rPr lang="en-US" sz="7000" b="1" smtClean="0">
                <a:solidFill>
                  <a:srgbClr val="FFFFFF"/>
                </a:solidFill>
                <a:latin typeface="+mj-lt"/>
              </a:rPr>
              <a:t> </a:t>
            </a:r>
            <a:r>
              <a:rPr lang="en-US" sz="7000" b="1" err="1" smtClean="0">
                <a:solidFill>
                  <a:srgbClr val="FFFFFF"/>
                </a:solidFill>
                <a:latin typeface="+mj-lt"/>
              </a:rPr>
              <a:t>liệu</a:t>
            </a:r>
            <a:endParaRPr lang="en-US" sz="7000" b="1">
              <a:latin typeface="+mj-lt"/>
            </a:endParaRPr>
          </a:p>
        </p:txBody>
      </p:sp>
      <p:sp>
        <p:nvSpPr>
          <p:cNvPr id="4" name="Text 1"/>
          <p:cNvSpPr/>
          <p:nvPr/>
        </p:nvSpPr>
        <p:spPr>
          <a:xfrm>
            <a:off x="526093" y="2066795"/>
            <a:ext cx="8179496" cy="5987441"/>
          </a:xfrm>
          <a:prstGeom prst="rect">
            <a:avLst/>
          </a:prstGeom>
          <a:noFill/>
          <a:ln/>
        </p:spPr>
        <p:txBody>
          <a:bodyPr wrap="square" lIns="0" tIns="0" rIns="0" bIns="0" rtlCol="0" anchor="t"/>
          <a:lstStyle/>
          <a:p>
            <a:pPr>
              <a:lnSpc>
                <a:spcPts val="3000"/>
              </a:lnSpc>
            </a:pPr>
            <a:r>
              <a:rPr lang="en-US" sz="2000" i="1" smtClean="0">
                <a:solidFill>
                  <a:srgbClr val="CAD6DE"/>
                </a:solidFill>
                <a:latin typeface="+mj-lt"/>
                <a:ea typeface="Cabin" pitchFamily="34" charset="-122"/>
                <a:cs typeface="Cabin" pitchFamily="34" charset="-120"/>
              </a:rPr>
              <a:t>Thu </a:t>
            </a:r>
            <a:r>
              <a:rPr lang="en-US" sz="2000" i="1" err="1" smtClean="0">
                <a:solidFill>
                  <a:srgbClr val="CAD6DE"/>
                </a:solidFill>
                <a:latin typeface="+mj-lt"/>
                <a:ea typeface="Cabin" pitchFamily="34" charset="-122"/>
                <a:cs typeface="Cabin" pitchFamily="34" charset="-120"/>
              </a:rPr>
              <a:t>thập</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dữ</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liệu</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là</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bước</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đầu</a:t>
            </a:r>
            <a:r>
              <a:rPr lang="en-US" sz="2000" i="1" smtClean="0">
                <a:solidFill>
                  <a:srgbClr val="CAD6DE"/>
                </a:solidFill>
                <a:latin typeface="+mj-lt"/>
                <a:ea typeface="Cabin" pitchFamily="34" charset="-122"/>
                <a:cs typeface="Cabin" pitchFamily="34" charset="-120"/>
              </a:rPr>
              <a:t> tiên</a:t>
            </a:r>
          </a:p>
          <a:p>
            <a:pPr>
              <a:lnSpc>
                <a:spcPts val="3000"/>
              </a:lnSpc>
            </a:pPr>
            <a:r>
              <a:rPr lang="en-US" sz="2000" i="1">
                <a:solidFill>
                  <a:srgbClr val="CAD6DE"/>
                </a:solidFill>
                <a:latin typeface="+mj-lt"/>
                <a:ea typeface="Cabin" pitchFamily="34" charset="-122"/>
                <a:cs typeface="Cabin" pitchFamily="34" charset="-120"/>
              </a:rPr>
              <a:t>T</a:t>
            </a:r>
            <a:r>
              <a:rPr lang="en-US" sz="2000" i="1" smtClean="0">
                <a:solidFill>
                  <a:srgbClr val="CAD6DE"/>
                </a:solidFill>
                <a:latin typeface="+mj-lt"/>
                <a:ea typeface="Cabin" pitchFamily="34" charset="-122"/>
                <a:cs typeface="Cabin" pitchFamily="34" charset="-120"/>
              </a:rPr>
              <a:t>ừ hệ </a:t>
            </a:r>
            <a:r>
              <a:rPr lang="en-US" sz="2000" i="1" err="1" smtClean="0">
                <a:solidFill>
                  <a:srgbClr val="CAD6DE"/>
                </a:solidFill>
                <a:latin typeface="+mj-lt"/>
                <a:ea typeface="Cabin" pitchFamily="34" charset="-122"/>
                <a:cs typeface="Cabin" pitchFamily="34" charset="-120"/>
              </a:rPr>
              <a:t>thống</a:t>
            </a:r>
            <a:r>
              <a:rPr lang="en-US" sz="2000" i="1" smtClean="0">
                <a:solidFill>
                  <a:srgbClr val="CAD6DE"/>
                </a:solidFill>
                <a:latin typeface="+mj-lt"/>
                <a:ea typeface="Cabin" pitchFamily="34" charset="-122"/>
                <a:cs typeface="Cabin" pitchFamily="34" charset="-120"/>
              </a:rPr>
              <a:t> </a:t>
            </a:r>
            <a:r>
              <a:rPr lang="en-US" sz="2000" i="1">
                <a:solidFill>
                  <a:srgbClr val="CAD6DE"/>
                </a:solidFill>
                <a:latin typeface="+mj-lt"/>
                <a:ea typeface="Cabin" pitchFamily="34" charset="-122"/>
                <a:cs typeface="Cabin" pitchFamily="34" charset="-120"/>
              </a:rPr>
              <a:t>core banking Apache Nifi sẽ ingest file từ </a:t>
            </a:r>
            <a:r>
              <a:rPr lang="en-US" sz="2000" i="1" smtClean="0">
                <a:solidFill>
                  <a:srgbClr val="CAD6DE"/>
                </a:solidFill>
                <a:latin typeface="+mj-lt"/>
                <a:ea typeface="Cabin" pitchFamily="34" charset="-122"/>
                <a:cs typeface="Cabin" pitchFamily="34" charset="-120"/>
              </a:rPr>
              <a:t>server FTP khi </a:t>
            </a:r>
            <a:r>
              <a:rPr lang="en-US" sz="2000" i="1">
                <a:solidFill>
                  <a:srgbClr val="CAD6DE"/>
                </a:solidFill>
                <a:latin typeface="+mj-lt"/>
                <a:ea typeface="Cabin" pitchFamily="34" charset="-122"/>
                <a:cs typeface="Cabin" pitchFamily="34" charset="-120"/>
              </a:rPr>
              <a:t>core banking </a:t>
            </a:r>
            <a:r>
              <a:rPr lang="en-US" sz="2000" i="1" smtClean="0">
                <a:solidFill>
                  <a:srgbClr val="CAD6DE"/>
                </a:solidFill>
                <a:latin typeface="+mj-lt"/>
                <a:ea typeface="Cabin" pitchFamily="34" charset="-122"/>
                <a:cs typeface="Cabin" pitchFamily="34" charset="-120"/>
              </a:rPr>
              <a:t>đã bật </a:t>
            </a:r>
            <a:r>
              <a:rPr lang="en-US" sz="2000" i="1">
                <a:solidFill>
                  <a:srgbClr val="CAD6DE"/>
                </a:solidFill>
                <a:latin typeface="+mj-lt"/>
                <a:ea typeface="Cabin" pitchFamily="34" charset="-122"/>
                <a:cs typeface="Cabin" pitchFamily="34" charset="-120"/>
              </a:rPr>
              <a:t>cờ </a:t>
            </a:r>
            <a:r>
              <a:rPr lang="en-US" sz="2000" i="1" smtClean="0">
                <a:solidFill>
                  <a:srgbClr val="CAD6DE"/>
                </a:solidFill>
                <a:latin typeface="+mj-lt"/>
                <a:ea typeface="Cabin" pitchFamily="34" charset="-122"/>
                <a:cs typeface="Cabin" pitchFamily="34" charset="-120"/>
              </a:rPr>
              <a:t>về HDFS:</a:t>
            </a:r>
          </a:p>
          <a:p>
            <a:pPr>
              <a:lnSpc>
                <a:spcPts val="3000"/>
              </a:lnSpc>
            </a:pPr>
            <a:r>
              <a:rPr lang="en-US" sz="2000" i="1" smtClean="0">
                <a:solidFill>
                  <a:srgbClr val="CAD6DE"/>
                </a:solidFill>
                <a:latin typeface="+mj-lt"/>
              </a:rPr>
              <a:t>-STG_PRF_CIF  (master)</a:t>
            </a:r>
            <a:endParaRPr lang="en-US" sz="2000" i="1">
              <a:solidFill>
                <a:srgbClr val="CAD6DE"/>
              </a:solidFill>
              <a:latin typeface="+mj-lt"/>
            </a:endParaRPr>
          </a:p>
          <a:p>
            <a:pPr>
              <a:lnSpc>
                <a:spcPts val="3000"/>
              </a:lnSpc>
            </a:pPr>
            <a:r>
              <a:rPr lang="en-US" sz="2000" i="1" smtClean="0">
                <a:solidFill>
                  <a:srgbClr val="CAD6DE"/>
                </a:solidFill>
                <a:latin typeface="+mj-lt"/>
              </a:rPr>
              <a:t>-STG_PRF_DEP  (master)</a:t>
            </a:r>
            <a:endParaRPr lang="en-US" sz="2000" i="1">
              <a:solidFill>
                <a:srgbClr val="CAD6DE"/>
              </a:solidFill>
              <a:latin typeface="+mj-lt"/>
            </a:endParaRPr>
          </a:p>
          <a:p>
            <a:pPr>
              <a:lnSpc>
                <a:spcPts val="3000"/>
              </a:lnSpc>
            </a:pPr>
            <a:r>
              <a:rPr lang="en-US" sz="2000" i="1">
                <a:solidFill>
                  <a:srgbClr val="CAD6DE"/>
                </a:solidFill>
                <a:latin typeface="+mj-lt"/>
              </a:rPr>
              <a:t>-STG_PRF_DDA_TRANSACTION  </a:t>
            </a:r>
            <a:r>
              <a:rPr lang="en-US" sz="2000" i="1" smtClean="0">
                <a:solidFill>
                  <a:srgbClr val="CAD6DE"/>
                </a:solidFill>
                <a:latin typeface="+mj-lt"/>
              </a:rPr>
              <a:t>(transaction)</a:t>
            </a:r>
            <a:endParaRPr lang="en-US" sz="2000" i="1">
              <a:solidFill>
                <a:srgbClr val="CAD6DE"/>
              </a:solidFill>
              <a:latin typeface="+mj-lt"/>
            </a:endParaRPr>
          </a:p>
          <a:p>
            <a:pPr>
              <a:lnSpc>
                <a:spcPts val="3000"/>
              </a:lnSpc>
            </a:pPr>
            <a:endParaRPr lang="en-US" sz="2000" i="1" smtClean="0">
              <a:solidFill>
                <a:srgbClr val="CAD6DE"/>
              </a:solidFill>
              <a:latin typeface="+mj-lt"/>
              <a:ea typeface="Cabin" pitchFamily="34" charset="-122"/>
              <a:cs typeface="Cabin" pitchFamily="34" charset="-120"/>
            </a:endParaRPr>
          </a:p>
          <a:p>
            <a:pPr>
              <a:lnSpc>
                <a:spcPts val="3000"/>
              </a:lnSpc>
            </a:pPr>
            <a:r>
              <a:rPr lang="en-US" sz="2000" i="1" smtClean="0">
                <a:solidFill>
                  <a:srgbClr val="CAD6DE"/>
                </a:solidFill>
                <a:latin typeface="+mj-lt"/>
                <a:ea typeface="Cabin" pitchFamily="34" charset="-122"/>
                <a:cs typeface="Cabin" pitchFamily="34" charset="-120"/>
              </a:rPr>
              <a:t>Từ hệ thống CRM Apache Nifi sẽ đồng bộ từ database sang HDFS :</a:t>
            </a:r>
          </a:p>
          <a:p>
            <a:pPr>
              <a:lnSpc>
                <a:spcPts val="3000"/>
              </a:lnSpc>
            </a:pPr>
            <a:r>
              <a:rPr lang="en-US" sz="2000" i="1" smtClean="0">
                <a:solidFill>
                  <a:srgbClr val="CAD6DE"/>
                </a:solidFill>
                <a:latin typeface="+mj-lt"/>
                <a:ea typeface="Cabin" pitchFamily="34" charset="-122"/>
                <a:cs typeface="Cabin" pitchFamily="34" charset="-120"/>
              </a:rPr>
              <a:t>-STG_</a:t>
            </a:r>
            <a:r>
              <a:rPr lang="en-US" sz="2000" i="1" smtClean="0">
                <a:solidFill>
                  <a:srgbClr val="CAD6DE"/>
                </a:solidFill>
                <a:latin typeface="+mj-lt"/>
              </a:rPr>
              <a:t>CRM_CUSTOMER (master)</a:t>
            </a:r>
          </a:p>
          <a:p>
            <a:pPr>
              <a:lnSpc>
                <a:spcPts val="3000"/>
              </a:lnSpc>
            </a:pPr>
            <a:r>
              <a:rPr lang="en-US" sz="2000" i="1" smtClean="0">
                <a:solidFill>
                  <a:srgbClr val="CAD6DE"/>
                </a:solidFill>
                <a:latin typeface="+mj-lt"/>
              </a:rPr>
              <a:t>-STG_CRM_BRANCH  (master)</a:t>
            </a:r>
          </a:p>
          <a:p>
            <a:pPr>
              <a:lnSpc>
                <a:spcPts val="3000"/>
              </a:lnSpc>
            </a:pPr>
            <a:r>
              <a:rPr lang="en-US" sz="2000" i="1" smtClean="0">
                <a:solidFill>
                  <a:srgbClr val="CAD6DE"/>
                </a:solidFill>
                <a:latin typeface="+mj-lt"/>
              </a:rPr>
              <a:t>-STG_CRM_PRODUCT (master)</a:t>
            </a:r>
          </a:p>
          <a:p>
            <a:pPr>
              <a:lnSpc>
                <a:spcPts val="3000"/>
              </a:lnSpc>
            </a:pPr>
            <a:endParaRPr lang="en-US" sz="2000" i="1" smtClean="0">
              <a:solidFill>
                <a:srgbClr val="CAD6DE"/>
              </a:solidFill>
              <a:latin typeface="+mj-lt"/>
            </a:endParaRPr>
          </a:p>
          <a:p>
            <a:pPr>
              <a:lnSpc>
                <a:spcPts val="3000"/>
              </a:lnSpc>
            </a:pPr>
            <a:r>
              <a:rPr lang="en-US" sz="2000" i="1" smtClean="0">
                <a:solidFill>
                  <a:srgbClr val="CAD6DE"/>
                </a:solidFill>
                <a:latin typeface="+mj-lt"/>
              </a:rPr>
              <a:t>Sau khi đã di chuyển các file về Lake, Apache Hive sẽ cấu trúc các file đó thành các bẳng quan hệ thông qua Hive Metastore tạo ra layer data đầu tiên trên Data lake là Staging Zone</a:t>
            </a:r>
          </a:p>
        </p:txBody>
      </p:sp>
      <p:pic>
        <p:nvPicPr>
          <p:cNvPr id="8" name="Picture 7"/>
          <p:cNvPicPr>
            <a:picLocks noChangeAspect="1"/>
          </p:cNvPicPr>
          <p:nvPr/>
        </p:nvPicPr>
        <p:blipFill>
          <a:blip r:embed="rId3"/>
          <a:stretch>
            <a:fillRect/>
          </a:stretch>
        </p:blipFill>
        <p:spPr>
          <a:xfrm>
            <a:off x="10129410" y="2066795"/>
            <a:ext cx="3798032" cy="5624767"/>
          </a:xfrm>
          <a:prstGeom prst="rect">
            <a:avLst/>
          </a:prstGeom>
        </p:spPr>
      </p:pic>
    </p:spTree>
    <p:extLst>
      <p:ext uri="{BB962C8B-B14F-4D97-AF65-F5344CB8AC3E}">
        <p14:creationId xmlns:p14="http://schemas.microsoft.com/office/powerpoint/2010/main" val="239381322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75093" y="922313"/>
            <a:ext cx="12702912" cy="931539"/>
          </a:xfrm>
          <a:prstGeom prst="rect">
            <a:avLst/>
          </a:prstGeom>
          <a:noFill/>
          <a:ln/>
        </p:spPr>
        <p:txBody>
          <a:bodyPr wrap="square" lIns="0" tIns="0" rIns="0" bIns="0" rtlCol="0" anchor="t"/>
          <a:lstStyle/>
          <a:p>
            <a:pPr algn="ctr">
              <a:lnSpc>
                <a:spcPts val="5500"/>
              </a:lnSpc>
            </a:pPr>
            <a:r>
              <a:rPr lang="en-US" sz="7000" b="1">
                <a:solidFill>
                  <a:srgbClr val="FFFFFF"/>
                </a:solidFill>
                <a:latin typeface="+mj-lt"/>
              </a:rPr>
              <a:t>Thu thập và tổ chức dữ liệu</a:t>
            </a:r>
            <a:endParaRPr lang="en-US" sz="7000" b="1">
              <a:latin typeface="+mj-lt"/>
            </a:endParaRPr>
          </a:p>
        </p:txBody>
      </p:sp>
      <p:pic>
        <p:nvPicPr>
          <p:cNvPr id="13" name="Picture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67663" y="1853852"/>
            <a:ext cx="9717771" cy="5853113"/>
          </a:xfrm>
          <a:prstGeom prst="rect">
            <a:avLst/>
          </a:prstGeom>
        </p:spPr>
      </p:pic>
    </p:spTree>
    <p:extLst>
      <p:ext uri="{BB962C8B-B14F-4D97-AF65-F5344CB8AC3E}">
        <p14:creationId xmlns:p14="http://schemas.microsoft.com/office/powerpoint/2010/main" val="1661851343"/>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0"/>
          <p:cNvSpPr/>
          <p:nvPr/>
        </p:nvSpPr>
        <p:spPr>
          <a:xfrm>
            <a:off x="775093" y="922313"/>
            <a:ext cx="12702912" cy="931539"/>
          </a:xfrm>
          <a:prstGeom prst="rect">
            <a:avLst/>
          </a:prstGeom>
          <a:noFill/>
          <a:ln/>
        </p:spPr>
        <p:txBody>
          <a:bodyPr wrap="square" lIns="0" tIns="0" rIns="0" bIns="0" rtlCol="0" anchor="t"/>
          <a:lstStyle/>
          <a:p>
            <a:pPr algn="ctr">
              <a:lnSpc>
                <a:spcPts val="5500"/>
              </a:lnSpc>
            </a:pPr>
            <a:r>
              <a:rPr lang="en-US" sz="7000" b="1" err="1" smtClean="0">
                <a:solidFill>
                  <a:srgbClr val="FFFFFF"/>
                </a:solidFill>
                <a:latin typeface="+mj-lt"/>
              </a:rPr>
              <a:t>Xây</a:t>
            </a:r>
            <a:r>
              <a:rPr lang="en-US" sz="7000" b="1" smtClean="0">
                <a:solidFill>
                  <a:srgbClr val="FFFFFF"/>
                </a:solidFill>
                <a:latin typeface="+mj-lt"/>
              </a:rPr>
              <a:t> </a:t>
            </a:r>
            <a:r>
              <a:rPr lang="en-US" sz="7000" b="1" err="1" smtClean="0">
                <a:solidFill>
                  <a:srgbClr val="FFFFFF"/>
                </a:solidFill>
                <a:latin typeface="+mj-lt"/>
              </a:rPr>
              <a:t>dựng</a:t>
            </a:r>
            <a:r>
              <a:rPr lang="en-US" sz="7000" b="1" smtClean="0">
                <a:solidFill>
                  <a:srgbClr val="FFFFFF"/>
                </a:solidFill>
                <a:latin typeface="+mj-lt"/>
              </a:rPr>
              <a:t> data domain</a:t>
            </a:r>
          </a:p>
        </p:txBody>
      </p:sp>
      <p:sp>
        <p:nvSpPr>
          <p:cNvPr id="4" name="Text 1"/>
          <p:cNvSpPr/>
          <p:nvPr/>
        </p:nvSpPr>
        <p:spPr>
          <a:xfrm>
            <a:off x="889348" y="2001906"/>
            <a:ext cx="12789074" cy="2407256"/>
          </a:xfrm>
          <a:prstGeom prst="rect">
            <a:avLst/>
          </a:prstGeom>
          <a:noFill/>
          <a:ln/>
        </p:spPr>
        <p:txBody>
          <a:bodyPr wrap="square" lIns="0" tIns="0" rIns="0" bIns="0" rtlCol="0" anchor="t"/>
          <a:lstStyle/>
          <a:p>
            <a:pPr>
              <a:lnSpc>
                <a:spcPts val="3000"/>
              </a:lnSpc>
            </a:pPr>
            <a:r>
              <a:rPr lang="en-US" sz="2000" i="1" err="1" smtClean="0">
                <a:solidFill>
                  <a:srgbClr val="CAD6DE"/>
                </a:solidFill>
                <a:latin typeface="+mj-lt"/>
                <a:ea typeface="Cabin" pitchFamily="34" charset="-122"/>
                <a:cs typeface="Cabin" pitchFamily="34" charset="-120"/>
              </a:rPr>
              <a:t>Xây</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dựng</a:t>
            </a:r>
            <a:r>
              <a:rPr lang="en-US" sz="2000" i="1" smtClean="0">
                <a:solidFill>
                  <a:srgbClr val="CAD6DE"/>
                </a:solidFill>
                <a:latin typeface="+mj-lt"/>
                <a:ea typeface="Cabin" pitchFamily="34" charset="-122"/>
                <a:cs typeface="Cabin" pitchFamily="34" charset="-120"/>
              </a:rPr>
              <a:t> data domain </a:t>
            </a:r>
            <a:r>
              <a:rPr lang="en-US" sz="2000" i="1" err="1" smtClean="0">
                <a:solidFill>
                  <a:srgbClr val="CAD6DE"/>
                </a:solidFill>
                <a:latin typeface="+mj-lt"/>
                <a:ea typeface="Cabin" pitchFamily="34" charset="-122"/>
                <a:cs typeface="Cabin" pitchFamily="34" charset="-120"/>
              </a:rPr>
              <a:t>là</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bước</a:t>
            </a:r>
            <a:r>
              <a:rPr lang="en-US" sz="2000" i="1">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tiếp</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theo</a:t>
            </a:r>
            <a:r>
              <a:rPr lang="en-US" sz="2000" i="1" smtClean="0">
                <a:solidFill>
                  <a:srgbClr val="CAD6DE"/>
                </a:solidFill>
                <a:latin typeface="+mj-lt"/>
                <a:ea typeface="Cabin" pitchFamily="34" charset="-122"/>
                <a:cs typeface="Cabin" pitchFamily="34" charset="-120"/>
              </a:rPr>
              <a:t> </a:t>
            </a:r>
          </a:p>
          <a:p>
            <a:pPr>
              <a:lnSpc>
                <a:spcPts val="3000"/>
              </a:lnSpc>
            </a:pPr>
            <a:r>
              <a:rPr lang="en-US" sz="2000" i="1" smtClean="0">
                <a:solidFill>
                  <a:srgbClr val="CAD6DE"/>
                </a:solidFill>
                <a:latin typeface="+mj-lt"/>
                <a:ea typeface="Cabin" pitchFamily="34" charset="-122"/>
                <a:cs typeface="Cabin" pitchFamily="34" charset="-120"/>
              </a:rPr>
              <a:t>Các </a:t>
            </a:r>
            <a:r>
              <a:rPr lang="en-US" sz="2000" i="1" err="1" smtClean="0">
                <a:solidFill>
                  <a:srgbClr val="CAD6DE"/>
                </a:solidFill>
                <a:latin typeface="+mj-lt"/>
                <a:ea typeface="Cabin" pitchFamily="34" charset="-122"/>
                <a:cs typeface="Cabin" pitchFamily="34" charset="-120"/>
              </a:rPr>
              <a:t>dữ</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liệu</a:t>
            </a:r>
            <a:r>
              <a:rPr lang="en-US" sz="2000" i="1" smtClean="0">
                <a:solidFill>
                  <a:srgbClr val="CAD6DE"/>
                </a:solidFill>
                <a:latin typeface="+mj-lt"/>
                <a:ea typeface="Cabin" pitchFamily="34" charset="-122"/>
                <a:cs typeface="Cabin" pitchFamily="34" charset="-120"/>
              </a:rPr>
              <a:t> sẽ được làm sạch, biến đổi, </a:t>
            </a:r>
            <a:r>
              <a:rPr lang="en-US" sz="2000" i="1" err="1" smtClean="0">
                <a:solidFill>
                  <a:srgbClr val="CAD6DE"/>
                </a:solidFill>
                <a:latin typeface="+mj-lt"/>
                <a:ea typeface="Cabin" pitchFamily="34" charset="-122"/>
                <a:cs typeface="Cabin" pitchFamily="34" charset="-120"/>
              </a:rPr>
              <a:t>tính</a:t>
            </a:r>
            <a:r>
              <a:rPr lang="en-US" sz="2000" i="1" smtClean="0">
                <a:solidFill>
                  <a:srgbClr val="CAD6DE"/>
                </a:solidFill>
                <a:latin typeface="+mj-lt"/>
                <a:ea typeface="Cabin" pitchFamily="34" charset="-122"/>
                <a:cs typeface="Cabin" pitchFamily="34" charset="-120"/>
              </a:rPr>
              <a:t> </a:t>
            </a:r>
            <a:r>
              <a:rPr lang="en-US" sz="2000" i="1" err="1" smtClean="0">
                <a:solidFill>
                  <a:srgbClr val="CAD6DE"/>
                </a:solidFill>
                <a:latin typeface="+mj-lt"/>
                <a:ea typeface="Cabin" pitchFamily="34" charset="-122"/>
                <a:cs typeface="Cabin" pitchFamily="34" charset="-120"/>
              </a:rPr>
              <a:t>toán</a:t>
            </a:r>
            <a:r>
              <a:rPr lang="en-US" sz="2000" i="1" smtClean="0">
                <a:solidFill>
                  <a:srgbClr val="CAD6DE"/>
                </a:solidFill>
                <a:latin typeface="+mj-lt"/>
                <a:ea typeface="Cabin" pitchFamily="34" charset="-122"/>
                <a:cs typeface="Cabin" pitchFamily="34" charset="-120"/>
              </a:rPr>
              <a:t> ra các </a:t>
            </a:r>
            <a:r>
              <a:rPr lang="en-US" sz="2000" i="1" err="1" smtClean="0">
                <a:solidFill>
                  <a:srgbClr val="CAD6DE"/>
                </a:solidFill>
                <a:latin typeface="+mj-lt"/>
                <a:ea typeface="Cabin" pitchFamily="34" charset="-122"/>
                <a:cs typeface="Cabin" pitchFamily="34" charset="-120"/>
              </a:rPr>
              <a:t>chỉ</a:t>
            </a:r>
            <a:r>
              <a:rPr lang="en-US" sz="2000" i="1" smtClean="0">
                <a:solidFill>
                  <a:srgbClr val="CAD6DE"/>
                </a:solidFill>
                <a:latin typeface="+mj-lt"/>
                <a:ea typeface="Cabin" pitchFamily="34" charset="-122"/>
                <a:cs typeface="Cabin" pitchFamily="34" charset="-120"/>
              </a:rPr>
              <a:t> tiêu chung nhất cho mọi yêu cầu về nghiệp vụ, quá trình biến đổi dữ liệu này sử dụng Apache Spark với ngôn ngữ lập trình Python. Để đặt lịch và điều hướng các Spark job Apache Airflow là công cụ được ưu tiên, sau khi biến đổi, dữ liệu sẽ được lưu xuống HDFS trên layer thứ 2 là Curated Zone, các bảng sẽ được tổ chức trên Hive thông qua Hive Metastore</a:t>
            </a:r>
            <a:endParaRPr lang="en-US" sz="2000" i="1" smtClean="0">
              <a:solidFill>
                <a:srgbClr val="CAD6DE"/>
              </a:solidFill>
              <a:latin typeface="+mj-lt"/>
            </a:endParaRPr>
          </a:p>
        </p:txBody>
      </p:sp>
      <p:pic>
        <p:nvPicPr>
          <p:cNvPr id="5" name="Picture 4"/>
          <p:cNvPicPr>
            <a:picLocks noChangeAspect="1"/>
          </p:cNvPicPr>
          <p:nvPr/>
        </p:nvPicPr>
        <p:blipFill>
          <a:blip r:embed="rId3"/>
          <a:stretch>
            <a:fillRect/>
          </a:stretch>
        </p:blipFill>
        <p:spPr>
          <a:xfrm>
            <a:off x="3108713" y="4196218"/>
            <a:ext cx="8350344" cy="3736761"/>
          </a:xfrm>
          <a:prstGeom prst="rect">
            <a:avLst/>
          </a:prstGeom>
        </p:spPr>
      </p:pic>
    </p:spTree>
    <p:extLst>
      <p:ext uri="{BB962C8B-B14F-4D97-AF65-F5344CB8AC3E}">
        <p14:creationId xmlns:p14="http://schemas.microsoft.com/office/powerpoint/2010/main" val="82215315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Custom 1">
      <a:majorFont>
        <a:latin typeface="Candara"/>
        <a:ea typeface=""/>
        <a:cs typeface=""/>
      </a:majorFont>
      <a:minorFont>
        <a:latin typeface="Candara"/>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2257</TotalTime>
  <Words>1835</Words>
  <Application>Microsoft Office PowerPoint</Application>
  <PresentationFormat>Custom</PresentationFormat>
  <Paragraphs>188</Paragraphs>
  <Slides>20</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20</vt:i4>
      </vt:variant>
    </vt:vector>
  </HeadingPairs>
  <TitlesOfParts>
    <vt:vector size="28" baseType="lpstr">
      <vt:lpstr>Cabin Bold</vt:lpstr>
      <vt:lpstr>Arial</vt:lpstr>
      <vt:lpstr>Unbounded</vt:lpstr>
      <vt:lpstr>Candara</vt:lpstr>
      <vt:lpstr>Calibri</vt:lpstr>
      <vt:lpstr>Times New Roman</vt:lpstr>
      <vt:lpstr>Cabin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PptxGenJS</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PptxGenJS Presentation</dc:title>
  <dc:subject>PptxGenJS Presentation</dc:subject>
  <dc:creator>PptxGenJS</dc:creator>
  <cp:lastModifiedBy>Admin</cp:lastModifiedBy>
  <cp:revision>104</cp:revision>
  <dcterms:created xsi:type="dcterms:W3CDTF">2024-10-19T18:57:59Z</dcterms:created>
  <dcterms:modified xsi:type="dcterms:W3CDTF">2024-10-22T03:41:40Z</dcterms:modified>
</cp:coreProperties>
</file>